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  <p:sldMasterId id="2147483898" r:id="rId2"/>
  </p:sldMasterIdLst>
  <p:notesMasterIdLst>
    <p:notesMasterId r:id="rId57"/>
  </p:notesMasterIdLst>
  <p:handoutMasterIdLst>
    <p:handoutMasterId r:id="rId58"/>
  </p:handoutMasterIdLst>
  <p:sldIdLst>
    <p:sldId id="592" r:id="rId3"/>
    <p:sldId id="674" r:id="rId4"/>
    <p:sldId id="657" r:id="rId5"/>
    <p:sldId id="659" r:id="rId6"/>
    <p:sldId id="700" r:id="rId7"/>
    <p:sldId id="649" r:id="rId8"/>
    <p:sldId id="650" r:id="rId9"/>
    <p:sldId id="652" r:id="rId10"/>
    <p:sldId id="653" r:id="rId11"/>
    <p:sldId id="654" r:id="rId12"/>
    <p:sldId id="655" r:id="rId13"/>
    <p:sldId id="656" r:id="rId14"/>
    <p:sldId id="676" r:id="rId15"/>
    <p:sldId id="698" r:id="rId16"/>
    <p:sldId id="697" r:id="rId17"/>
    <p:sldId id="631" r:id="rId18"/>
    <p:sldId id="641" r:id="rId19"/>
    <p:sldId id="642" r:id="rId20"/>
    <p:sldId id="643" r:id="rId21"/>
    <p:sldId id="644" r:id="rId22"/>
    <p:sldId id="645" r:id="rId23"/>
    <p:sldId id="678" r:id="rId24"/>
    <p:sldId id="679" r:id="rId25"/>
    <p:sldId id="680" r:id="rId26"/>
    <p:sldId id="681" r:id="rId27"/>
    <p:sldId id="682" r:id="rId28"/>
    <p:sldId id="684" r:id="rId29"/>
    <p:sldId id="685" r:id="rId30"/>
    <p:sldId id="686" r:id="rId31"/>
    <p:sldId id="687" r:id="rId32"/>
    <p:sldId id="688" r:id="rId33"/>
    <p:sldId id="701" r:id="rId34"/>
    <p:sldId id="703" r:id="rId35"/>
    <p:sldId id="705" r:id="rId36"/>
    <p:sldId id="706" r:id="rId37"/>
    <p:sldId id="707" r:id="rId38"/>
    <p:sldId id="708" r:id="rId39"/>
    <p:sldId id="695" r:id="rId40"/>
    <p:sldId id="664" r:id="rId41"/>
    <p:sldId id="665" r:id="rId42"/>
    <p:sldId id="666" r:id="rId43"/>
    <p:sldId id="667" r:id="rId44"/>
    <p:sldId id="668" r:id="rId45"/>
    <p:sldId id="669" r:id="rId46"/>
    <p:sldId id="670" r:id="rId47"/>
    <p:sldId id="671" r:id="rId48"/>
    <p:sldId id="672" r:id="rId49"/>
    <p:sldId id="673" r:id="rId50"/>
    <p:sldId id="690" r:id="rId51"/>
    <p:sldId id="694" r:id="rId52"/>
    <p:sldId id="689" r:id="rId53"/>
    <p:sldId id="692" r:id="rId54"/>
    <p:sldId id="693" r:id="rId55"/>
    <p:sldId id="648" r:id="rId56"/>
  </p:sldIdLst>
  <p:sldSz cx="9144000" cy="6858000" type="screen4x3"/>
  <p:notesSz cx="6735763" cy="9799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66FFFF"/>
    <a:srgbClr val="FFFFCC"/>
    <a:srgbClr val="CC3300"/>
    <a:srgbClr val="0066FF"/>
    <a:srgbClr val="FF0000"/>
    <a:srgbClr val="3333FF"/>
    <a:srgbClr val="085C04"/>
    <a:srgbClr val="66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707" autoAdjust="0"/>
    <p:restoredTop sz="94660"/>
  </p:normalViewPr>
  <p:slideViewPr>
    <p:cSldViewPr>
      <p:cViewPr>
        <p:scale>
          <a:sx n="66" d="100"/>
          <a:sy n="66" d="100"/>
        </p:scale>
        <p:origin x="-317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906" y="-108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2;&#1089;&#1077;%20&#1091;&#1085;&#1080;&#1074;&#1077;&#1088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4;&#1086;&#1089;&#1084;&#1091;&#1093;&#1072;&#1084;&#1077;&#1076;&#1086;&#1074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0;&#1072;&#1089;&#1087;&#1080;&#1081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1;&#1072;&#1080;&#1096;&#1077;&#107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6;&#1077;&#1081;&#1090;&#1080;&#1085;&#1075;\&#1050;&#1072;&#1079;&#1053;&#105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0;&#1072;&#1079;&#1053;&#105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1\Desktop\&#1056;&#1077;&#1081;&#1090;&#1080;&#1085;&#1075;\&#1045;&#1053;&#105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5;&#1053;&#105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0;&#1056;&#1043;&#105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46;&#1072;&#1085;&#1075;&#1080;&#1088;%20&#1093;&#1072;&#1085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9;&#1090;&#1077;&#1084;&#1080;&#1089;&#1086;&#1074;&#107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6;&#1077;&#1081;&#1090;&#1080;&#1085;&#1075;\&#1053;&#1077;&#1092;&#1090;&#1077;&#1075;&#1072;&#107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110189179233061"/>
          <c:y val="0.1652811793714464"/>
          <c:w val="0.48262029746281776"/>
          <c:h val="0.80436716243802853"/>
        </c:manualLayout>
      </c:layout>
      <c:radarChart>
        <c:radarStyle val="marker"/>
        <c:ser>
          <c:idx val="9"/>
          <c:order val="9"/>
          <c:tx>
            <c:v>ЕНУ им. Гумилева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  <c:pt idx="0">
                  <c:v>25</c:v>
                </c:pt>
                <c:pt idx="1">
                  <c:v>93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0"/>
          <c:order val="10"/>
          <c:tx>
            <c:v>КазНУ им. Аль-Фараби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  <c:pt idx="4">
                  <c:v>88</c:v>
                </c:pt>
              </c:numCache>
            </c:numRef>
          </c:val>
        </c:ser>
        <c:ser>
          <c:idx val="11"/>
          <c:order val="11"/>
          <c:tx>
            <c:v>ЗКГУ им. Утемисова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ser>
          <c:idx val="12"/>
          <c:order val="12"/>
          <c:tx>
            <c:v>Эталон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3"/>
          <c:order val="13"/>
          <c:tx>
            <c:v>ЗКАТУ им. Жангир хана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er>
          <c:idx val="14"/>
          <c:order val="14"/>
          <c:tx>
            <c:v>Атырауский институт нефти и газа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</c:ser>
        <c:ser>
          <c:idx val="15"/>
          <c:order val="15"/>
          <c:tx>
            <c:v>Каспийский обществ. университет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ser>
          <c:idx val="16"/>
          <c:order val="16"/>
          <c:tx>
            <c:v>АГУ им. Досмухамедова</c:v>
          </c:tx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17"/>
          <c:order val="17"/>
          <c:tx>
            <c:v>АУ им. Баишева</c:v>
          </c:tx>
          <c:cat>
            <c:strLit>
              <c:ptCount val="1"/>
              <c:pt idx="0">
                <c:v>акк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8"/>
          <c:order val="18"/>
          <c:tx>
            <c:v>АРГУ им. К.Жубанова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</c:v>
              </c:pt>
            </c:strLit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55</c:v>
                </c:pt>
                <c:pt idx="4">
                  <c:v>15</c:v>
                </c:pt>
              </c:numCache>
            </c:numRef>
          </c:val>
        </c:ser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1.9521717911176208E-3"/>
                  <c:y val="-0.32290235596163841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Аккредитация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21495670815812479"/>
                  <c:y val="-8.93399961732647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Талантливые</a:t>
                    </a:r>
                    <a:r>
                      <a:rPr lang="ru-RU" baseline="0" dirty="0"/>
                      <a:t> </a:t>
                    </a:r>
                    <a:endParaRPr lang="ru-RU" baseline="0" dirty="0" smtClean="0"/>
                  </a:p>
                  <a:p>
                    <a:r>
                      <a:rPr lang="ru-RU" baseline="0" dirty="0" smtClean="0"/>
                      <a:t>студенты </a:t>
                    </a:r>
                    <a:r>
                      <a:rPr lang="ru-RU" baseline="0" dirty="0"/>
                      <a:t>и ППС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5446682947279246E-2"/>
                  <c:y val="0.256504099853102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Академическая</a:t>
                    </a:r>
                    <a:r>
                      <a:rPr lang="ru-RU" baseline="0"/>
                      <a:t> мобильность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8.9238962036529229E-2"/>
                  <c:y val="0.24344845171524196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Выпускники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0.20030673297446336"/>
                  <c:y val="-9.104834122908404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Научные</a:t>
                    </a:r>
                    <a:r>
                      <a:rPr lang="ru-RU" baseline="0"/>
                      <a:t> </a:t>
                    </a:r>
                  </a:p>
                  <a:p>
                    <a:r>
                      <a:rPr lang="ru-RU" baseline="0"/>
                      <a:t>публикации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spPr>
            <a:ln>
              <a:solidFill>
                <a:srgbClr val="FFCC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'G:\Рейтинг\[Баишева.xlsx]Лист1'!$B$10:$F$10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axId val="72952832"/>
        <c:axId val="72962816"/>
      </c:radarChart>
      <c:catAx>
        <c:axId val="72952832"/>
        <c:scaling>
          <c:orientation val="minMax"/>
        </c:scaling>
        <c:delete val="1"/>
        <c:axPos val="b"/>
        <c:majorGridlines/>
        <c:tickLblPos val="none"/>
        <c:crossAx val="72962816"/>
        <c:crosses val="autoZero"/>
        <c:auto val="1"/>
        <c:lblAlgn val="ctr"/>
        <c:lblOffset val="100"/>
      </c:catAx>
      <c:valAx>
        <c:axId val="7296281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2952832"/>
        <c:crosses val="autoZero"/>
        <c:crossBetween val="between"/>
      </c:valAx>
    </c:plotArea>
    <c:legend>
      <c:legendPos val="r"/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580229284810913"/>
          <c:y val="0.10411934585612256"/>
          <c:w val="0.48262029746281776"/>
          <c:h val="0.80436716243802853"/>
        </c:manualLayout>
      </c:layout>
      <c:radarChart>
        <c:radarStyle val="marker"/>
        <c:ser>
          <c:idx val="9"/>
          <c:order val="7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0"/>
          <c:order val="8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11"/>
          <c:order val="9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12"/>
          <c:order val="10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4.835924006908462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Val val="1"/>
            </c:dLbl>
            <c:dLbl>
              <c:idx val="4"/>
              <c:layout>
                <c:manualLayout>
                  <c:x val="-1.2048192771084338E-2"/>
                  <c:y val="2.020202555794840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</a:p>
                  <a:p>
                    <a:r>
                      <a:rPr lang="ru-RU" sz="1200"/>
                      <a:t> публикации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13"/>
          <c:order val="11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14"/>
          <c:order val="12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15"/>
          <c:order val="13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16"/>
          <c:order val="14"/>
          <c:tx>
            <c:v>АГУ им. Досмухамедова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Лист1!$B$9:$F$9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20</c:v>
                </c:pt>
                <c:pt idx="4">
                  <c:v>2</c:v>
                </c:pt>
              </c:numCache>
            </c:numRef>
          </c:val>
        </c:ser>
        <c:ser>
          <c:idx val="17"/>
          <c:order val="1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[1]Лист1!$B$2:$F$2</c:f>
              <c:numCache>
                <c:formatCode>General</c:formatCode>
                <c:ptCount val="5"/>
              </c:numCache>
            </c:numRef>
          </c:val>
        </c:ser>
        <c:ser>
          <c:idx val="18"/>
          <c:order val="1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[1]Лист1!$B$3:$F$3</c:f>
              <c:numCache>
                <c:formatCode>General</c:formatCode>
                <c:ptCount val="5"/>
              </c:numCache>
            </c:numRef>
          </c:val>
        </c:ser>
        <c:ser>
          <c:idx val="19"/>
          <c:order val="1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[1]Лист1!$B$4:$F$4</c:f>
              <c:numCache>
                <c:formatCode>General</c:formatCode>
                <c:ptCount val="5"/>
              </c:numCache>
            </c:numRef>
          </c:val>
        </c:ser>
        <c:ser>
          <c:idx val="20"/>
          <c:order val="18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[1]Лист1!$B$6:$F$6</c:f>
              <c:numCache>
                <c:formatCode>General</c:formatCode>
                <c:ptCount val="5"/>
              </c:numCache>
            </c:numRef>
          </c:val>
        </c:ser>
        <c:ser>
          <c:idx val="21"/>
          <c:order val="19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[1]Лист1!$B$7:$F$7</c:f>
              <c:numCache>
                <c:formatCode>General</c:formatCode>
                <c:ptCount val="5"/>
              </c:numCache>
            </c:numRef>
          </c:val>
        </c:ser>
        <c:ser>
          <c:idx val="22"/>
          <c:order val="2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[1]Лист1!$B$8:$F$8</c:f>
              <c:numCache>
                <c:formatCode>General</c:formatCode>
                <c:ptCount val="5"/>
              </c:numCache>
            </c:numRef>
          </c:val>
        </c:ser>
        <c:ser>
          <c:idx val="23"/>
          <c:order val="2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[1]Лист1!$B$9:$F$9</c:f>
              <c:numCache>
                <c:formatCode>General</c:formatCode>
                <c:ptCount val="5"/>
              </c:numCache>
            </c:numRef>
          </c:val>
        </c:ser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3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[1]Лист1!$B$9:$F$9</c:f>
              <c:numCache>
                <c:formatCode>General</c:formatCode>
                <c:ptCount val="5"/>
              </c:numCache>
            </c:numRef>
          </c:val>
        </c:ser>
        <c:axId val="82797696"/>
        <c:axId val="82799232"/>
      </c:radarChart>
      <c:catAx>
        <c:axId val="82797696"/>
        <c:scaling>
          <c:orientation val="minMax"/>
        </c:scaling>
        <c:delete val="1"/>
        <c:axPos val="b"/>
        <c:majorGridlines/>
        <c:tickLblPos val="none"/>
        <c:crossAx val="82799232"/>
        <c:crosses val="autoZero"/>
        <c:auto val="1"/>
        <c:lblAlgn val="ctr"/>
        <c:lblOffset val="100"/>
      </c:catAx>
      <c:valAx>
        <c:axId val="8279923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279769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0.64778831862884756"/>
          <c:y val="8.0483597254327147E-2"/>
          <c:w val="0.30650546919977051"/>
          <c:h val="0.13641045318684897"/>
        </c:manualLayout>
      </c:layout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252446983950014"/>
          <c:y val="8.8557139701335705E-2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6.6076696165191739E-2"/>
                  <c:y val="1.2251146575482938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Val val="1"/>
            </c:dLbl>
            <c:dLbl>
              <c:idx val="4"/>
              <c:layout>
                <c:manualLayout>
                  <c:x val="-2.420263369618178E-2"/>
                  <c:y val="-1.0596943215302067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v>Каспийский обществ. универ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Лист1!$B$8:$F$8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axId val="82869632"/>
        <c:axId val="82969728"/>
      </c:radarChart>
      <c:catAx>
        <c:axId val="82869632"/>
        <c:scaling>
          <c:orientation val="minMax"/>
        </c:scaling>
        <c:delete val="1"/>
        <c:axPos val="b"/>
        <c:majorGridlines/>
        <c:tickLblPos val="none"/>
        <c:crossAx val="82969728"/>
        <c:crosses val="autoZero"/>
        <c:auto val="1"/>
        <c:lblAlgn val="ctr"/>
        <c:lblOffset val="100"/>
      </c:catAx>
      <c:valAx>
        <c:axId val="82969728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286963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6546312684365749"/>
          <c:y val="6.0317121411435089E-2"/>
          <c:w val="0.32509734513274374"/>
          <c:h val="0.14429664109574783"/>
        </c:manualLayout>
      </c:layout>
      <c:txPr>
        <a:bodyPr/>
        <a:lstStyle/>
        <a:p>
          <a:pPr rtl="0">
            <a:defRPr sz="11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034462408175311"/>
          <c:y val="0.13440165721336989"/>
          <c:w val="0.48262029746281776"/>
          <c:h val="0.80436716243802853"/>
        </c:manualLayout>
      </c:layout>
      <c:radarChart>
        <c:radarStyle val="marker"/>
        <c:ser>
          <c:idx val="0"/>
          <c:order val="0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4.5364891518737765E-2"/>
                  <c:y val="8.5333318999128004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</a:t>
                    </a:r>
                    <a:r>
                      <a:rPr lang="ru-RU" sz="1200" baseline="0"/>
                      <a:t> студенты и ППС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</a:t>
                    </a:r>
                    <a:r>
                      <a:rPr lang="ru-RU" sz="1200" baseline="0"/>
                      <a:t> мобильность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3.3530571992110444E-2"/>
                  <c:y val="1.7066663799825542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  <a:r>
                      <a:rPr lang="ru-RU" sz="1200" baseline="0"/>
                      <a:t> </a:t>
                    </a:r>
                  </a:p>
                  <a:p>
                    <a:r>
                      <a:rPr lang="ru-RU" sz="1200" baseline="0"/>
                      <a:t>публикации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Аккредитация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  <c:pt idx="0">
                  <c:v>6</c:v>
                </c:pt>
                <c:pt idx="1">
                  <c:v>3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axId val="84092416"/>
        <c:axId val="84093952"/>
      </c:radarChart>
      <c:catAx>
        <c:axId val="84092416"/>
        <c:scaling>
          <c:orientation val="minMax"/>
        </c:scaling>
        <c:delete val="1"/>
        <c:axPos val="b"/>
        <c:majorGridlines/>
        <c:tickLblPos val="none"/>
        <c:crossAx val="84093952"/>
        <c:crosses val="autoZero"/>
        <c:auto val="1"/>
        <c:lblAlgn val="ctr"/>
        <c:lblOffset val="100"/>
      </c:catAx>
      <c:valAx>
        <c:axId val="8409395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4092416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76196244700181703"/>
          <c:y val="6.4446141405372553E-2"/>
          <c:w val="0.19267266147944517"/>
          <c:h val="0.15430750163863488"/>
        </c:manualLayout>
      </c:layout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6625218722659666"/>
          <c:y val="7.4668270632837583E-2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4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67064960"/>
        <c:axId val="67066496"/>
      </c:radarChart>
      <c:catAx>
        <c:axId val="67064960"/>
        <c:scaling>
          <c:orientation val="minMax"/>
        </c:scaling>
        <c:delete val="1"/>
        <c:axPos val="b"/>
        <c:majorGridlines/>
        <c:tickLblPos val="none"/>
        <c:crossAx val="67066496"/>
        <c:crosses val="autoZero"/>
        <c:auto val="1"/>
        <c:lblAlgn val="ctr"/>
        <c:lblOffset val="100"/>
      </c:catAx>
      <c:valAx>
        <c:axId val="67066496"/>
        <c:scaling>
          <c:orientation val="minMax"/>
        </c:scaling>
        <c:delete val="1"/>
        <c:axPos val="l"/>
        <c:numFmt formatCode="General" sourceLinked="1"/>
        <c:majorTickMark val="cross"/>
        <c:tickLblPos val="none"/>
        <c:crossAx val="6706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07919049113659"/>
          <c:y val="0.11786916565287595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v>КазНУ им. Аль-Фараби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4.8526863084921996E-2"/>
                  <c:y val="2.356406115770662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layout>
                <c:manualLayout>
                  <c:x val="2.3108030040439047E-3"/>
                  <c:y val="-1.5709374105137789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layout>
                <c:manualLayout>
                  <c:x val="-3.4662045060658585E-2"/>
                  <c:y val="3.5346091736559983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Val val="1"/>
            </c:dLbl>
            <c:dLbl>
              <c:idx val="4"/>
              <c:layout>
                <c:manualLayout>
                  <c:x val="-5.7770075101097634E-2"/>
                  <c:y val="7.854687052568889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Лист1!$B$3:$F$3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</c:v>
                </c:pt>
                <c:pt idx="4">
                  <c:v>88</c:v>
                </c:pt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74854400"/>
        <c:axId val="74855936"/>
      </c:radarChart>
      <c:catAx>
        <c:axId val="74854400"/>
        <c:scaling>
          <c:orientation val="minMax"/>
        </c:scaling>
        <c:delete val="1"/>
        <c:axPos val="b"/>
        <c:majorGridlines/>
        <c:tickLblPos val="none"/>
        <c:crossAx val="74855936"/>
        <c:crosses val="autoZero"/>
        <c:auto val="1"/>
        <c:lblAlgn val="ctr"/>
        <c:lblOffset val="100"/>
      </c:catAx>
      <c:valAx>
        <c:axId val="7485593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485440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4960129550530743"/>
          <c:y val="5.8159937508851997E-2"/>
          <c:w val="0.33653388647043037"/>
          <c:h val="0.1610489161459587"/>
        </c:manualLayout>
      </c:layout>
      <c:overlay val="1"/>
      <c:txPr>
        <a:bodyPr/>
        <a:lstStyle/>
        <a:p>
          <a:pPr rtl="0">
            <a:defRPr sz="1200" kern="0" baseline="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6625218722659666"/>
          <c:y val="7.4668270632837583E-2"/>
          <c:w val="0.48262029746281776"/>
          <c:h val="0.80436716243802853"/>
        </c:manualLayout>
      </c:layout>
      <c:radarChart>
        <c:radarStyle val="marker"/>
        <c:ser>
          <c:idx val="1"/>
          <c:order val="0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1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4"/>
          <c:order val="2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3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4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74905856"/>
        <c:axId val="74915840"/>
      </c:radarChart>
      <c:catAx>
        <c:axId val="74905856"/>
        <c:scaling>
          <c:orientation val="minMax"/>
        </c:scaling>
        <c:delete val="1"/>
        <c:axPos val="b"/>
        <c:majorGridlines/>
        <c:tickLblPos val="none"/>
        <c:crossAx val="74915840"/>
        <c:crosses val="autoZero"/>
        <c:auto val="1"/>
        <c:lblAlgn val="ctr"/>
        <c:lblOffset val="100"/>
      </c:catAx>
      <c:valAx>
        <c:axId val="74915840"/>
        <c:scaling>
          <c:orientation val="minMax"/>
        </c:scaling>
        <c:delete val="1"/>
        <c:axPos val="l"/>
        <c:numFmt formatCode="General" sourceLinked="1"/>
        <c:majorTickMark val="cross"/>
        <c:tickLblPos val="none"/>
        <c:crossAx val="74905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2519554402212194"/>
          <c:y val="0.1488260563641077"/>
          <c:w val="0.24406118484286701"/>
          <c:h val="0.11915342739695589"/>
        </c:manualLayout>
      </c:layout>
      <c:txPr>
        <a:bodyPr/>
        <a:lstStyle/>
        <a:p>
          <a:pPr rtl="0">
            <a:defRPr sz="16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6625218722659666"/>
          <c:y val="7.4668270632837583E-2"/>
          <c:w val="0.48262029746281776"/>
          <c:h val="0.80436716243802853"/>
        </c:manualLayout>
      </c:layout>
      <c:radarChart>
        <c:radarStyle val="marker"/>
        <c:ser>
          <c:idx val="0"/>
          <c:order val="0"/>
          <c:tx>
            <c:v>ЕНУ им. Гумилева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Лист1!$B$2:$F$2</c:f>
              <c:numCache>
                <c:formatCode>General</c:formatCode>
                <c:ptCount val="5"/>
                <c:pt idx="0">
                  <c:v>25</c:v>
                </c:pt>
                <c:pt idx="1">
                  <c:v>93</c:v>
                </c:pt>
                <c:pt idx="2">
                  <c:v>90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5.2777777777777792E-2"/>
                  <c:y val="3.2407407407407454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layout>
                <c:manualLayout>
                  <c:x val="-1.1228420391113108E-2"/>
                  <c:y val="1.388890557731058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4.1666666666666692E-2"/>
                  <c:y val="9.259259259259281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Научные </a:t>
                    </a:r>
                    <a:endParaRPr lang="ru-RU" sz="1200" dirty="0" smtClean="0"/>
                  </a:p>
                  <a:p>
                    <a:r>
                      <a:rPr lang="ru-RU" sz="1200" dirty="0" smtClean="0"/>
                      <a:t>публикации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74963200"/>
        <c:axId val="76820480"/>
      </c:radarChart>
      <c:catAx>
        <c:axId val="74963200"/>
        <c:scaling>
          <c:orientation val="minMax"/>
        </c:scaling>
        <c:delete val="1"/>
        <c:axPos val="b"/>
        <c:majorGridlines/>
        <c:tickLblPos val="none"/>
        <c:crossAx val="76820480"/>
        <c:crosses val="autoZero"/>
        <c:auto val="1"/>
        <c:lblAlgn val="ctr"/>
        <c:lblOffset val="100"/>
      </c:catAx>
      <c:valAx>
        <c:axId val="768204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4963200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70484711286089341"/>
          <c:y val="7.8319845435987162E-2"/>
          <c:w val="0.24942497504713343"/>
          <c:h val="0.13797165985578788"/>
        </c:manualLayout>
      </c:layout>
      <c:txPr>
        <a:bodyPr/>
        <a:lstStyle/>
        <a:p>
          <a:pPr rtl="0">
            <a:defRPr sz="12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8.6357955255593047E-2"/>
          <c:y val="0.10855266852092403"/>
          <c:w val="0.48262029746281776"/>
          <c:h val="0.80436716243802853"/>
        </c:manualLayout>
      </c:layout>
      <c:radarChart>
        <c:radarStyle val="marker"/>
        <c:ser>
          <c:idx val="0"/>
          <c:order val="0"/>
          <c:tx>
            <c:v>ЕНУ им. Гумилева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v>КазНУ им. Аль-Фараби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v>ЗКГУ им. Утемисова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7.842982862436277E-3"/>
                  <c:y val="2.324588962811129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3.4671607225567516E-2"/>
                  <c:y val="2.229355574330288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</a:t>
                    </a:r>
                    <a:r>
                      <a:rPr lang="ru-RU" sz="1200" baseline="0"/>
                      <a:t> мобильность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-9.8039215686274508E-3"/>
                  <c:y val="-6.6417574613215789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9.4441871236683754E-4"/>
                  <c:y val="4.5224615608286917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</a:t>
                    </a:r>
                  </a:p>
                  <a:p>
                    <a:r>
                      <a:rPr lang="ru-RU" sz="1200"/>
                      <a:t> публикации</a:t>
                    </a:r>
                    <a:endParaRPr lang="en-US"/>
                  </a:p>
                </c:rich>
              </c:tx>
              <c:showVal val="1"/>
            </c:dLbl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Лист1!$B$5:$F$5</c:f>
              <c:numCache>
                <c:formatCode>General</c:formatCode>
                <c:ptCount val="5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</c:numCache>
            </c:numRef>
          </c:val>
        </c:ser>
        <c:ser>
          <c:idx val="4"/>
          <c:order val="4"/>
          <c:tx>
            <c:v>ЗКАТУ им. Жангир хана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v>Атырауский институт нефти и газа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v>Каспийский обществ. университет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ser>
          <c:idx val="7"/>
          <c:order val="7"/>
          <c:tx>
            <c:v>АГУ им. Досмухамедова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Лист1!$B$9:$F$9</c:f>
              <c:numCache>
                <c:formatCode>General</c:formatCode>
                <c:ptCount val="5"/>
              </c:numCache>
            </c:numRef>
          </c:val>
        </c:ser>
        <c:ser>
          <c:idx val="8"/>
          <c:order val="8"/>
          <c:tx>
            <c:v>АУ им. Баишева</c:v>
          </c:tx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Лист1!$B$10:$F$10</c:f>
              <c:numCache>
                <c:formatCode>General</c:formatCode>
                <c:ptCount val="5"/>
              </c:numCache>
            </c:numRef>
          </c:val>
        </c:ser>
        <c:ser>
          <c:idx val="9"/>
          <c:order val="9"/>
          <c:tx>
            <c:v>АРГУ им. К.Жубанова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Lit>
              <c:ptCount val="1"/>
              <c:pt idx="0">
                <c:v>Акредитация</c:v>
              </c:pt>
            </c:strLit>
          </c:cat>
          <c:val>
            <c:numRef>
              <c:f>Лист1!$B$11:$F$11</c:f>
              <c:numCache>
                <c:formatCode>General</c:formatCode>
                <c:ptCount val="5"/>
                <c:pt idx="0">
                  <c:v>13</c:v>
                </c:pt>
                <c:pt idx="1">
                  <c:v>19</c:v>
                </c:pt>
                <c:pt idx="2">
                  <c:v>8</c:v>
                </c:pt>
                <c:pt idx="3">
                  <c:v>55</c:v>
                </c:pt>
                <c:pt idx="4">
                  <c:v>15</c:v>
                </c:pt>
              </c:numCache>
            </c:numRef>
          </c:val>
        </c:ser>
        <c:axId val="76911744"/>
        <c:axId val="76913280"/>
      </c:radarChart>
      <c:catAx>
        <c:axId val="76911744"/>
        <c:scaling>
          <c:orientation val="minMax"/>
        </c:scaling>
        <c:delete val="1"/>
        <c:axPos val="b"/>
        <c:majorGridlines/>
        <c:tickLblPos val="none"/>
        <c:crossAx val="76913280"/>
        <c:crosses val="autoZero"/>
        <c:auto val="1"/>
        <c:lblAlgn val="ctr"/>
        <c:lblOffset val="100"/>
      </c:catAx>
      <c:valAx>
        <c:axId val="76913280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691174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txPr>
          <a:bodyPr/>
          <a:lstStyle/>
          <a:p>
            <a:pPr rtl="0">
              <a:defRPr sz="1200" spc="0" baseline="0"/>
            </a:pPr>
            <a:endParaRPr lang="ru-RU"/>
          </a:p>
        </c:txPr>
      </c:legendEntry>
      <c:layout>
        <c:manualLayout>
          <c:xMode val="edge"/>
          <c:yMode val="edge"/>
          <c:x val="0.74610510130716989"/>
          <c:y val="4.6149729709930871E-2"/>
          <c:w val="0.23635294117647088"/>
          <c:h val="0.12010232490274661"/>
        </c:manualLayout>
      </c:layout>
      <c:overlay val="1"/>
      <c:txPr>
        <a:bodyPr/>
        <a:lstStyle/>
        <a:p>
          <a:pPr rtl="0">
            <a:defRPr sz="1200" spc="0" baseline="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511313172348146"/>
          <c:y val="9.8840000346694351E-2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layout>
                <c:manualLayout>
                  <c:x val="2.58481421647819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Аккредитация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4.8656583516721183E-2"/>
                  <c:y val="3.41624365644464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Т</a:t>
                    </a:r>
                    <a:r>
                      <a:rPr lang="ru-RU" dirty="0" smtClean="0"/>
                      <a:t>алантливые </a:t>
                    </a:r>
                    <a:r>
                      <a:rPr lang="ru-RU" dirty="0"/>
                      <a:t>студенты и ППС</a:t>
                    </a:r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Академическая мобильность</a:t>
                    </a:r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Выпускники</a:t>
                    </a:r>
                  </a:p>
                </c:rich>
              </c:tx>
              <c:showVal val="1"/>
            </c:dLbl>
            <c:dLbl>
              <c:idx val="4"/>
              <c:layout>
                <c:manualLayout>
                  <c:x val="-5.0000000000000024E-2"/>
                  <c:y val="4.6296296296296346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Научные </a:t>
                    </a:r>
                    <a:endParaRPr lang="ru-RU" dirty="0" smtClean="0"/>
                  </a:p>
                  <a:p>
                    <a:r>
                      <a:rPr lang="ru-RU" dirty="0" smtClean="0"/>
                      <a:t>публикации</a:t>
                    </a:r>
                    <a:endParaRPr lang="ru-RU" dirty="0"/>
                  </a:p>
                </c:rich>
              </c:tx>
              <c:showVal val="1"/>
            </c:dLbl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</c:ser>
        <c:ser>
          <c:idx val="4"/>
          <c:order val="4"/>
          <c:tx>
            <c:v>ЗКАТУ им. Жангир хана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Лист1!$B$6:$F$6</c:f>
              <c:numCache>
                <c:formatCode>General</c:formatCode>
                <c:ptCount val="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9</c:v>
                </c:pt>
                <c:pt idx="4">
                  <c:v>6</c:v>
                </c:pt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76966912"/>
        <c:axId val="77001472"/>
      </c:radarChart>
      <c:catAx>
        <c:axId val="76966912"/>
        <c:scaling>
          <c:orientation val="minMax"/>
        </c:scaling>
        <c:delete val="1"/>
        <c:axPos val="b"/>
        <c:majorGridlines/>
        <c:tickLblPos val="none"/>
        <c:crossAx val="77001472"/>
        <c:crosses val="autoZero"/>
        <c:auto val="1"/>
        <c:lblAlgn val="ctr"/>
        <c:lblOffset val="100"/>
      </c:catAx>
      <c:valAx>
        <c:axId val="7700147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69669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8572329032484791"/>
          <c:y val="9.3647924542151526E-2"/>
          <c:w val="0.29470492517281194"/>
          <c:h val="0.18687935470717529"/>
        </c:manualLayout>
      </c:layout>
      <c:txPr>
        <a:bodyPr/>
        <a:lstStyle/>
        <a:p>
          <a:pPr rtl="0">
            <a:defRPr sz="1000" baseline="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458552055993001"/>
          <c:y val="0.11633493729950414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v>ЗКГУ им. Утемисова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Лист1!$B$4:$F$4</c:f>
              <c:numCache>
                <c:formatCode>General</c:formatCode>
                <c:ptCount val="5"/>
                <c:pt idx="0">
                  <c:v>5</c:v>
                </c:pt>
                <c:pt idx="1">
                  <c:v>8</c:v>
                </c:pt>
                <c:pt idx="2">
                  <c:v>11</c:v>
                </c:pt>
                <c:pt idx="3">
                  <c:v>20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4.7222222222222283E-2"/>
                  <c:y val="9.2592592592592813E-3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Val val="1"/>
            </c:dLbl>
            <c:dLbl>
              <c:idx val="4"/>
              <c:layout>
                <c:manualLayout>
                  <c:x val="-3.9867109634551492E-2"/>
                  <c:y val="1.552644110130147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 публикации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val>
            <c:numRef>
              <c:f>Лист1!$B$7:$F$7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77057408"/>
        <c:axId val="82576512"/>
      </c:radarChart>
      <c:catAx>
        <c:axId val="77057408"/>
        <c:scaling>
          <c:orientation val="minMax"/>
        </c:scaling>
        <c:delete val="1"/>
        <c:axPos val="b"/>
        <c:majorGridlines/>
        <c:tickLblPos val="none"/>
        <c:crossAx val="82576512"/>
        <c:crosses val="autoZero"/>
        <c:auto val="1"/>
        <c:lblAlgn val="ctr"/>
        <c:lblOffset val="100"/>
      </c:catAx>
      <c:valAx>
        <c:axId val="82576512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77057408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9869444444444528"/>
          <c:y val="8.4873505395159018E-2"/>
          <c:w val="0.24910299003322281"/>
          <c:h val="0.17985303673348141"/>
        </c:manualLayout>
      </c:layout>
      <c:txPr>
        <a:bodyPr/>
        <a:lstStyle/>
        <a:p>
          <a:pPr rtl="0">
            <a:defRPr sz="10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885462112577025"/>
          <c:y val="0.11572852934650202"/>
          <c:w val="0.48262029746281776"/>
          <c:h val="0.80436716243802853"/>
        </c:manualLayout>
      </c:layout>
      <c:radarChart>
        <c:radarStyle val="marker"/>
        <c:ser>
          <c:idx val="0"/>
          <c:order val="0"/>
          <c:val>
            <c:numRef>
              <c:f>Лист1!$B$2:$F$2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val>
            <c:numRef>
              <c:f>Лист1!$B$3:$F$3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val>
            <c:numRef>
              <c:f>Лист1!$B$4:$F$4</c:f>
              <c:numCache>
                <c:formatCode>General</c:formatCode>
                <c:ptCount val="5"/>
              </c:numCache>
            </c:numRef>
          </c:val>
        </c:ser>
        <c:ser>
          <c:idx val="3"/>
          <c:order val="3"/>
          <c:tx>
            <c:v>Эталон</c:v>
          </c:tx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ru-RU" sz="1200"/>
                      <a:t>Аккредитация</a:t>
                    </a:r>
                    <a:endParaRPr lang="ru-RU"/>
                  </a:p>
                </c:rich>
              </c:tx>
              <c:showVal val="1"/>
            </c:dLbl>
            <c:dLbl>
              <c:idx val="1"/>
              <c:layout>
                <c:manualLayout>
                  <c:x val="5.1026067665002776E-2"/>
                  <c:y val="1.1644830825976105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Талантливые студенты и ППС</a:t>
                    </a:r>
                    <a:endParaRPr lang="ru-RU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/>
                      <a:t>Академическая мобильность</a:t>
                    </a:r>
                    <a:endParaRPr lang="ru-RU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200"/>
                      <a:t>Выпускники</a:t>
                    </a:r>
                    <a:endParaRPr lang="ru-RU"/>
                  </a:p>
                </c:rich>
              </c:tx>
              <c:showVal val="1"/>
            </c:dLbl>
            <c:dLbl>
              <c:idx val="4"/>
              <c:layout>
                <c:manualLayout>
                  <c:x val="-3.5496394897393244E-2"/>
                  <c:y val="1.5526441101301471E-2"/>
                </c:manualLayout>
              </c:layout>
              <c:tx>
                <c:rich>
                  <a:bodyPr/>
                  <a:lstStyle/>
                  <a:p>
                    <a:r>
                      <a:rPr lang="ru-RU" sz="1200"/>
                      <a:t>Научные публикации</a:t>
                    </a:r>
                    <a:endParaRPr lang="ru-RU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val>
            <c:numRef>
              <c:f>Лист1!$B$5:$F$5</c:f>
              <c:numCache>
                <c:formatCode>General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</c:ser>
        <c:ser>
          <c:idx val="4"/>
          <c:order val="4"/>
          <c:val>
            <c:numRef>
              <c:f>Лист1!$B$6:$F$6</c:f>
              <c:numCache>
                <c:formatCode>General</c:formatCode>
                <c:ptCount val="5"/>
              </c:numCache>
            </c:numRef>
          </c:val>
        </c:ser>
        <c:ser>
          <c:idx val="5"/>
          <c:order val="5"/>
          <c:tx>
            <c:v>Атырауский институт нефти и газа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Лист1!$B$7:$F$7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21</c:v>
                </c:pt>
                <c:pt idx="4">
                  <c:v>5</c:v>
                </c:pt>
              </c:numCache>
            </c:numRef>
          </c:val>
        </c:ser>
        <c:ser>
          <c:idx val="6"/>
          <c:order val="6"/>
          <c:val>
            <c:numRef>
              <c:f>Лист1!$B$8:$F$8</c:f>
              <c:numCache>
                <c:formatCode>General</c:formatCode>
                <c:ptCount val="5"/>
              </c:numCache>
            </c:numRef>
          </c:val>
        </c:ser>
        <c:axId val="82657280"/>
        <c:axId val="82658816"/>
      </c:radarChart>
      <c:catAx>
        <c:axId val="82657280"/>
        <c:scaling>
          <c:orientation val="minMax"/>
        </c:scaling>
        <c:delete val="1"/>
        <c:axPos val="b"/>
        <c:majorGridlines/>
        <c:tickLblPos val="none"/>
        <c:crossAx val="82658816"/>
        <c:crosses val="autoZero"/>
        <c:auto val="1"/>
        <c:lblAlgn val="ctr"/>
        <c:lblOffset val="100"/>
      </c:catAx>
      <c:valAx>
        <c:axId val="82658816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crossAx val="8265728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 rtl="0">
              <a:defRPr sz="1100" baseline="0"/>
            </a:pPr>
            <a:endParaRPr lang="ru-RU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 rtl="0">
              <a:defRPr sz="1100" baseline="0"/>
            </a:pPr>
            <a:endParaRPr lang="ru-RU"/>
          </a:p>
        </c:txPr>
      </c:legendEntry>
      <c:legendEntry>
        <c:idx val="6"/>
        <c:delete val="1"/>
      </c:legendEntry>
      <c:layout>
        <c:manualLayout>
          <c:xMode val="edge"/>
          <c:yMode val="edge"/>
          <c:x val="0.65449797144741262"/>
          <c:y val="8.9840633918916529E-2"/>
          <c:w val="0.32997235578497852"/>
          <c:h val="0.14103693398022782"/>
        </c:manualLayout>
      </c:layout>
      <c:txPr>
        <a:bodyPr/>
        <a:lstStyle/>
        <a:p>
          <a:pPr rtl="0">
            <a:defRPr sz="1100"/>
          </a:pPr>
          <a:endParaRPr lang="ru-RU"/>
        </a:p>
      </c:txPr>
    </c:legend>
    <c:plotVisOnly val="1"/>
    <c:dispBlanksAs val="gap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960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endParaRPr lang="ru-RU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960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fld id="{03C1E971-4197-4FF1-B266-11D39C78DD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44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960" y="0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endParaRPr lang="ru-RU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36600"/>
            <a:ext cx="4897438" cy="3673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953" y="4655706"/>
            <a:ext cx="5389857" cy="4406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174">
              <a:defRPr sz="1200"/>
            </a:lvl1pPr>
          </a:lstStyle>
          <a:p>
            <a:endParaRPr lang="ru-RU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960" y="9308222"/>
            <a:ext cx="2919246" cy="48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174">
              <a:defRPr sz="1200"/>
            </a:lvl1pPr>
          </a:lstStyle>
          <a:p>
            <a:fld id="{37C51FBB-779F-40AA-A70F-682D4ED7EB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1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лучших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1FBB-779F-40AA-A70F-682D4ED7EBC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549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лучших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51FBB-779F-40AA-A70F-682D4ED7EBC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54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pPr>
              <a:defRPr/>
            </a:pPr>
            <a:fld id="{4E58D8CE-69C0-4AE7-84AB-DCA9460BE3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38693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55F75-2ED7-497D-9602-CF58427525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51920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F76D1-C79C-4941-86FE-09059094E1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493511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FAD21-81C8-49B2-B70A-62C5DE2DED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51164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3473A-B916-49CD-930C-2E8B9A6361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05934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FBB6-3F81-4928-9B4A-352F0FDB0E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64581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A000B-BC96-4187-911E-828D3F60FA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54941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D5C72-4C90-40B3-841A-62B360BFE4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201707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9144000" cy="533400"/>
          </a:xfrm>
        </p:spPr>
        <p:txBody>
          <a:bodyPr/>
          <a:lstStyle>
            <a:lvl1pPr algn="ctr">
              <a:defRPr sz="4000">
                <a:solidFill>
                  <a:srgbClr val="3A75A2"/>
                </a:solidFill>
              </a:defRPr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71800"/>
            <a:ext cx="9144000" cy="381000"/>
          </a:xfrm>
        </p:spPr>
        <p:txBody>
          <a:bodyPr/>
          <a:lstStyle>
            <a:lvl1pPr marL="0" indent="0" algn="ctr"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B373CF36-DE3E-40FC-A3AA-A881DEF9ED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80107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E69F-EB1F-4A89-82D3-CBFAAF47D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751171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2338-652F-4C58-9965-799E730333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8920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C0F9-E2B8-41B2-82CD-87F55947A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670199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6861A-E1CF-4E78-9E4B-64D4AA2E07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921215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BB563-382D-4502-81B2-EE2842A949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971018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752F8-7E73-41F6-B556-8076FD281F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87632"/>
      </p:ext>
    </p:extLst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482B0-8D3F-4F57-8CDD-4A4CCCA0B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7689709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FFAEA-524E-4C50-8D5E-6850E2D611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660636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3B4C6-4A74-400D-A8B0-46CF46A39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913590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A6F7C-31BE-4EF6-9A9A-C08DADE77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770824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D435-BEA5-4CB2-A5F8-772660B70C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000666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23D0266-DC49-45F3-854F-E9D1AEA8C6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898621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067300" y="9906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067300" y="3771900"/>
            <a:ext cx="3848100" cy="2628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CF264D9F-D97E-44FA-9253-090653F145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5820248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88B3-884F-4CB4-8C31-26418EC0BD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228807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17608C36-0473-4696-BA9B-4C033DF455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65461"/>
      </p:ext>
    </p:extLst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0" y="76200"/>
            <a:ext cx="9144000" cy="6324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83AB5660-3A43-487B-B9DC-C084AC8ADE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422563"/>
      </p:ext>
    </p:extLst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990600"/>
            <a:ext cx="7848600" cy="5410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2880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249F4A98-3671-4409-AF95-E0BF068913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9169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67300" y="9906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5E8DF-EAF8-4ABB-B5DB-08149CDBCC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396133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782A9-A494-4902-8218-B2AAEA70F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82188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D0E0-E57D-44C0-BD04-CF733665EC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47485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247A2-3AE3-44D4-9FA4-1CC7D267D3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49968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6EB29-BE55-4A01-AEE3-5105CA5E8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08855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EB08-8575-40F1-8C72-2F36455B58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0447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pPr>
              <a:defRPr/>
            </a:pPr>
            <a:fld id="{D4B8958A-4525-4D22-A036-ECB2B3E9C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0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300000"/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300000"/>
        <a:buChar char="»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990600"/>
            <a:ext cx="7848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fld id="{6479373E-A508-4AEC-8B9D-16FD66C9CD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5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300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300000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300000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3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ting.iaar.kz/" TargetMode="External"/><Relationship Id="rId2" Type="http://schemas.openxmlformats.org/officeDocument/2006/relationships/hyperlink" Target="mailto:rating.naar@mail.ru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ting.iaar.kz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 txBox="1">
            <a:spLocks/>
          </p:cNvSpPr>
          <p:nvPr/>
        </p:nvSpPr>
        <p:spPr bwMode="auto">
          <a:xfrm>
            <a:off x="366713" y="2924944"/>
            <a:ext cx="8382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ехнология </a:t>
            </a:r>
          </a:p>
          <a:p>
            <a:pPr algn="ctr" eaLnBrk="1" hangingPunct="1"/>
            <a:r>
              <a:rPr lang="ru-RU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рограммного и институционального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ранжирования </a:t>
            </a:r>
            <a:r>
              <a:rPr lang="kk-KZ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вузов Республики Казахстан </a:t>
            </a:r>
            <a:r>
              <a:rPr lang="kk-KZ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по направлениям и уровням подготовк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</a:t>
            </a:r>
          </a:p>
        </p:txBody>
      </p:sp>
      <p:pic>
        <p:nvPicPr>
          <p:cNvPr id="4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707904" y="332655"/>
            <a:ext cx="1829732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19113" y="5301208"/>
            <a:ext cx="83820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К. Ш. </a:t>
            </a:r>
            <a:r>
              <a:rPr lang="ru-RU" sz="24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Шункеев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эксперт НААР, эксперт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FIBAA</a:t>
            </a:r>
          </a:p>
          <a:p>
            <a:pPr algn="ctr" eaLnBrk="1" hangingPunct="1"/>
            <a:r>
              <a:rPr lang="en-US" sz="24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shunkeev@rambler.ru</a:t>
            </a:r>
            <a:endParaRPr lang="ru-RU" sz="24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9920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5031991"/>
              </p:ext>
            </p:extLst>
          </p:nvPr>
        </p:nvGraphicFramePr>
        <p:xfrm>
          <a:off x="107503" y="620687"/>
          <a:ext cx="8928993" cy="6204947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2987824"/>
                <a:gridCol w="4752528"/>
                <a:gridCol w="648072"/>
              </a:tblGrid>
              <a:tr h="37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6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Образовательная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среда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Контакт студентов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с ППС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ППС на одного студента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Библиотечный фонд печатных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изданий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Общее число книг (учебные, научные и периодики и др.) из расчета на одного студента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Интернет-коллекция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Число Интернет-книг, Интернет-журналов, число базы данных из расчета на одного студента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Библиотека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печатной продукции к общему числу студентов. Степень компьютеризации. 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Возможности для индивидуального развития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научных кружков к числу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Культурные возможности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студенческих организаций,</a:t>
                      </a:r>
                      <a:r>
                        <a:rPr lang="ru-RU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 хоров, театров к общему числу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Удобства для </a:t>
                      </a:r>
                      <a:r>
                        <a:rPr lang="ru-RU" sz="1600" b="1" dirty="0" err="1" smtClean="0">
                          <a:latin typeface="Calibri" pitchFamily="34" charset="0"/>
                          <a:cs typeface="Calibri" pitchFamily="34" charset="0"/>
                        </a:rPr>
                        <a:t>иногородных</a:t>
                      </a:r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 студентов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 мест в общежитиях из расчета на число студентов дневного отделения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2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Спортивные достижения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Спортивные результаты в предыдущем году, представленные Ассоциацией студенческого спорта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884368" y="-27384"/>
            <a:ext cx="108012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№4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648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1372537"/>
              </p:ext>
            </p:extLst>
          </p:nvPr>
        </p:nvGraphicFramePr>
        <p:xfrm>
          <a:off x="107503" y="764704"/>
          <a:ext cx="8928993" cy="5811336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3168352"/>
                <a:gridCol w="4463479"/>
                <a:gridCol w="75659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Интернационализация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Образовательные программы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Преподавание которых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ведется  полностью на иностранном языке, за текущий учебный год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Студенты,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обучающиеся на иностранных языках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Число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студентов, обучающихся на иностранном языке, в текущем учебном году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Студенческая мобильность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числа студентов, уехавших по обмену (минимум на 1 семестр в предыдущем уч. г.), к числу студентов дневного отделения, особое внимание уделяется программе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Socrates-Erasmus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Студенческая мобильность </a:t>
                      </a:r>
                    </a:p>
                    <a:p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студентов, приехавших по обмену (минимум на 1 семестр в предыдущем уч. г.), к числу студентов дневного отделения, особое внимание уделяется программе </a:t>
                      </a:r>
                      <a:r>
                        <a:rPr lang="en-US" sz="1400" b="1" dirty="0" smtClean="0">
                          <a:latin typeface="Calibri" pitchFamily="34" charset="0"/>
                          <a:cs typeface="Calibri" pitchFamily="34" charset="0"/>
                        </a:rPr>
                        <a:t>Erasmus</a:t>
                      </a:r>
                      <a:endParaRPr lang="ru-RU" sz="1400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2,5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Иностранные студенты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иностранных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студентов к числу студентов дневного отделения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Иностранные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ППС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количества иностранных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 преподавателей к числу штатных преподавателей вуза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Курсы на иностранных языках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курсов, которые ведутся на иностранных языках в предыдущем учебном году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8.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Летные школы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летних школ в предыдущем году и  число участников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0"/>
            <a:ext cx="1440160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№5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6426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200"/>
            <a:ext cx="6048672" cy="1192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НААР-2014, 2015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7538194"/>
              </p:ext>
            </p:extLst>
          </p:nvPr>
        </p:nvGraphicFramePr>
        <p:xfrm>
          <a:off x="251521" y="1268759"/>
          <a:ext cx="8568953" cy="5040562"/>
        </p:xfrm>
        <a:graphic>
          <a:graphicData uri="http://schemas.openxmlformats.org/drawingml/2006/table">
            <a:tbl>
              <a:tblPr firstRow="1" firstCol="1" bandRow="1"/>
              <a:tblGrid>
                <a:gridCol w="761286"/>
                <a:gridCol w="5059939"/>
                <a:gridCol w="2747728"/>
              </a:tblGrid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 (в %)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входные данные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: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(Высокая концентрация талантливых студентов, преподавателей и исследователей):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1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 (Академическая мобильность):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Конкурентноспособность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выпускников):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Конкурентноспособность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научных  публикаций преподавателей специальности: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(Х*0,25*100)</a:t>
                      </a:r>
                      <a:endParaRPr lang="ru-RU" sz="1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69225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83096"/>
            <a:ext cx="3672408" cy="46558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Методология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928670"/>
            <a:ext cx="8519864" cy="5760640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Берлинские принципы ранжирования вузов:</a:t>
            </a: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прозрачность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объективность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536575" indent="276225">
              <a:buSzPct val="100000"/>
            </a:pP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проверяемость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,</a:t>
            </a:r>
          </a:p>
          <a:p>
            <a:pPr marL="536575" indent="276225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доступность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источников информации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0">
              <a:buSzPct val="100000"/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Берлинские принципы обеспечиваются общедоступными показателями:</a:t>
            </a: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обладатели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образовательных грантов,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Алтын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белгi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Лучший преподаватель вуза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МОН РК, </a:t>
            </a: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лауреаты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государственных, именных премий и стипендий за развитие науки РК,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руководство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научным грантом,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обладатели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патентов и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изобретений, </a:t>
            </a:r>
          </a:p>
          <a:p>
            <a:pPr marL="623888" indent="-361950"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публикации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измеряемые по индексу </a:t>
            </a:r>
            <a:r>
              <a:rPr lang="ru-RU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Thomson Reuters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Scopus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261938" indent="0">
              <a:buSzPct val="100000"/>
              <a:buNone/>
            </a:pP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0075" y="7647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07504" y="692696"/>
            <a:ext cx="583247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12784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93610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Сумма баллов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Заголовок 1"/>
              <p:cNvSpPr txBox="1">
                <a:spLocks/>
              </p:cNvSpPr>
              <p:nvPr/>
            </p:nvSpPr>
            <p:spPr bwMode="auto">
              <a:xfrm>
                <a:off x="539552" y="1268760"/>
                <a:ext cx="8208912" cy="5112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2pPr>
                <a:lvl3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3pPr>
                <a:lvl4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4pPr>
                <a:lvl5pPr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bg1"/>
                    </a:solidFill>
                    <a:latin typeface="Impact" pitchFamily="34" charset="0"/>
                  </a:defRPr>
                </a:lvl9pPr>
              </a:lstStyle>
              <a:p>
                <a:pPr>
                  <a:spcBef>
                    <a:spcPts val="3000"/>
                  </a:spcBef>
                </a:pPr>
                <a:endParaRPr lang="en-US" sz="2400" b="1" dirty="0" smtClean="0">
                  <a:solidFill>
                    <a:srgbClr val="6633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 (B) = 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0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naryPr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𝒊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 (B)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  <m:r>
                      <a:rPr lang="en-US" sz="2000" b="1" dirty="0">
                        <a:solidFill>
                          <a:schemeClr val="tx1"/>
                        </a:solidFill>
                        <a:latin typeface="Cambria Math"/>
                        <a:cs typeface="Calibri" pitchFamily="34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</a:p>
              <a:p>
                <a:pPr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ru-RU" sz="2000" b="1" dirty="0">
                    <a:solidFill>
                      <a:schemeClr val="tx1"/>
                    </a:solidFill>
                    <a:cs typeface="Calibri" pitchFamily="34" charset="0"/>
                  </a:rPr>
                  <a:t/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,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то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𝒌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Calibri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=0,25</a:t>
                </a:r>
              </a:p>
              <a:p>
                <a:pPr marL="34290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входные данные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: </a:t>
                </a:r>
                <a:endParaRPr lang="ru-RU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1800"/>
                  </a:spcAft>
                  <a:buFont typeface="Wingdings" pitchFamily="2" charset="2"/>
                  <a:buChar char="Ø"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ru-RU" sz="2000" b="1" baseline="-250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(Высокая концентрация талантливых студентов, преподавателей </a:t>
                </a:r>
                <a:endParaRPr lang="ru-RU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lvl="0">
                  <a:spcAft>
                    <a:spcPts val="0"/>
                  </a:spcAft>
                  <a:buSzPct val="100000"/>
                </a:pP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          и  исследователей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):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ru-RU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(Академическая мобильность):</a:t>
                </a: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(Конкурентоспособность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выпускников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):</a:t>
                </a:r>
                <a:endParaRPr lang="en-US" sz="2000" b="1" dirty="0" smtClean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342900" lvl="0" indent="-342900">
                  <a:spcBef>
                    <a:spcPts val="600"/>
                  </a:spcBef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/>
                </a:r>
                <a:r>
                  <a:rPr lang="en-US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2000" b="1" baseline="-25000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(</a:t>
                </a:r>
                <a:r>
                  <a:rPr lang="ru-RU" sz="2000" b="1" dirty="0" err="1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Конкурентноспособность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научных </a:t>
                </a:r>
                <a:r>
                  <a:rPr lang="ru-RU" sz="2000" b="1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публикаций </a:t>
                </a:r>
                <a:r>
                  <a:rPr lang="ru-RU" sz="20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преподавателей специальности:</a:t>
                </a:r>
              </a:p>
              <a:p>
                <a:pPr marL="261938">
                  <a:spcBef>
                    <a:spcPts val="600"/>
                  </a:spcBef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I = I(B) + I(M) + I(D)</a:t>
                </a:r>
                <a:endPara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208912" cy="5112568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17" t="-8224" b="-98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925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9512" y="1196752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794490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бакалавриату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базы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139002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24491"/>
            <a:ext cx="6624736" cy="121627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52441" cy="4501134"/>
          </a:xfrm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агентства</a:t>
            </a: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– 100</a:t>
            </a: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- 100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</a:t>
            </a:r>
            <a:r>
              <a:rPr lang="en-US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Статус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</a:t>
            </a:r>
          </a:p>
          <a:p>
            <a:pPr marL="0" indent="0">
              <a:spcAft>
                <a:spcPts val="1200"/>
              </a:spcAft>
              <a:buSzPct val="100000"/>
            </a:pPr>
            <a:r>
              <a:rPr lang="en-US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подготовки: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5В011000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Данные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-277813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100</a:t>
            </a:r>
          </a:p>
          <a:p>
            <a:pPr marL="5208588" indent="-277813">
              <a:buSzPct val="10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124491"/>
            <a:ext cx="117075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3987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студентов,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преподавателей и исследователей):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1.1. Студенты</a:t>
            </a:r>
          </a:p>
          <a:p>
            <a:pPr marL="0" lvl="1" indent="0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Дневное отделение: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Образовательный грант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18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На договорной основе: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Заочное отделение: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них:</a:t>
            </a: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Образовательный </a:t>
            </a:r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грант: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ru-RU" sz="18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На договорной основе:</a:t>
            </a:r>
            <a:endParaRPr lang="ru-RU" sz="1800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kk-KZ" sz="1800" dirty="0">
                <a:latin typeface="Calibri" pitchFamily="34" charset="0"/>
                <a:cs typeface="Calibri" pitchFamily="34" charset="0"/>
              </a:rPr>
              <a:t>Обладателей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«Алтын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белг</a:t>
            </a:r>
            <a:r>
              <a:rPr lang="kk-KZ" sz="1800" dirty="0">
                <a:latin typeface="Calibri" pitchFamily="34" charset="0"/>
                <a:cs typeface="Calibri" pitchFamily="34" charset="0"/>
              </a:rPr>
              <a:t>і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А. - 100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c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дипломом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«с отличием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 </a:t>
            </a:r>
          </a:p>
          <a:p>
            <a:pPr mar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 2013 году: </a:t>
            </a: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Жанболов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А.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 2014 году 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Ерболов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- 100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2015 году: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Есболов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– 100</a:t>
            </a:r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851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2048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350100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51530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96136" y="551723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96136" y="58052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61653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79512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1700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408191" cy="720080"/>
          </a:xfrm>
        </p:spPr>
        <p:txBody>
          <a:bodyPr/>
          <a:lstStyle/>
          <a:p>
            <a:pPr marL="0" lvl="0" indent="0" algn="ctr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студентов,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преподавателей и исследователей):</a:t>
            </a:r>
            <a:endParaRPr lang="ru-RU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544616"/>
          </a:xfrm>
        </p:spPr>
        <p:txBody>
          <a:bodyPr/>
          <a:lstStyle/>
          <a:p>
            <a:pPr marL="0" lvl="0" indent="0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1.2. Штатные преподаватели</a:t>
            </a:r>
          </a:p>
          <a:p>
            <a:pPr marL="0" lvl="1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</a:t>
            </a:r>
          </a:p>
          <a:p>
            <a:pPr marL="0" lvl="1" indent="441325">
              <a:spcAft>
                <a:spcPts val="600"/>
              </a:spcAft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Остепененные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более 50 %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остепененных:  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наук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А. - 100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Кандидаты наук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Марков - 50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Нурболов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 - 50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Лауреаты государственной премии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Мукашев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Н. - 300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indent="0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Лауреаты именных  премий МОН РК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(К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Сатпаева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Ч.Ч. Валиханова,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marL="441325" indent="0">
              <a:spcAft>
                <a:spcPts val="600"/>
              </a:spcAft>
              <a:buSzPct val="100000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       Ы.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Алтынсарина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Кюль-тегина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Д.А.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Кунаева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 М.О.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Ауэзова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– 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Обладатели государственной научной стипендии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Ибраев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Ж – 100</a:t>
            </a: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Обладатели «Лучший преподаватель Вуза» МОН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Абуов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А.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441325">
              <a:spcAft>
                <a:spcPts val="60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Руководители научного гранта МОН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Мамыров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Б.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55679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68548" y="51371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425" y="98072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6838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192167" cy="864096"/>
          </a:xfrm>
        </p:spPr>
        <p:txBody>
          <a:bodyPr/>
          <a:lstStyle/>
          <a:p>
            <a:pPr lvl="0" algn="ctr"/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(Академическая мобильность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184576"/>
          </a:xfrm>
        </p:spPr>
        <p:txBody>
          <a:bodyPr/>
          <a:lstStyle/>
          <a:p>
            <a:pPr marL="441325" lvl="0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2.1.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Приглашенный преподаватель (профессор или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 из дальнего зарубежья,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ведущий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занятия и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принимаю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щ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экзамен по читаемой дисциплине базового (БД) или профилирующего (ПД)  цикла специальности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441325" lvl="0" indent="-441325">
              <a:buSzPct val="100000"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N.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Itoh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 100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2.2.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Преподаватель (доктор наук, кандидат наук, 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PhD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профилирующей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кафедры,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ведущий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занятия в вузах или исследования в научных центрах дальнего зарубежья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41325" indent="-441325">
              <a:buSzPct val="100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Максимов - 100</a:t>
            </a: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2.3.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Студенты из дальнего зарубежья, обучавшиеся в течение одного семестра в 2012-1013 и 2013-2014 учебные годы:</a:t>
            </a:r>
          </a:p>
          <a:p>
            <a:pPr marL="441325" lvl="1" indent="-441325">
              <a:buSzPct val="100000"/>
            </a:pPr>
            <a:r>
              <a:rPr lang="ru-RU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V. Millen - 100</a:t>
            </a:r>
            <a:endParaRPr lang="ru-RU" sz="16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2.4.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Студенты специальности, обучавшиеся в течение одного семестра в вузе дальнего зарубежья в 2012-1013 и 2013-2014 учебные годы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- 100</a:t>
            </a:r>
          </a:p>
          <a:p>
            <a:pPr marL="441325" lvl="1" indent="-441325">
              <a:buSzPct val="100000"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2.5.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Совместные образовательные программы с зарубежными партнерами по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двухдипломному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образованию:</a:t>
            </a:r>
          </a:p>
          <a:p>
            <a:pPr marL="441325" lvl="1" indent="-44132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им. К.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ru-RU" sz="16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Гданьский</a:t>
            </a:r>
            <a:r>
              <a:rPr lang="ru-RU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университет  - 100</a:t>
            </a: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1" indent="-441325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441325" indent="-44132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441325" lvl="0" indent="-44132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6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17586" y="58796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05273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140075" y="112474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98724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8244408" cy="609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Глобальный рейтинг университетов мира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31168"/>
            <a:ext cx="8712968" cy="54102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 мировом образовательном пространстве широко практикуется академический рейтинг мировых университетов, который образует 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глобальный рейтинг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, осуществляемый признанными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агентствами: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ARWU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(Academic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Ranking of World Universities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 – 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Шанхайский  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Higher Education –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Symons)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Higher Education –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Thomson Reuters)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QS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Symons)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HEEACT (Higher Education Evaluation and Accreditation Council of Taiwan)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Webmetrics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map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Multirank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indent="-255588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ru-RU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РейтОР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indent="-255588">
              <a:buSzPct val="100000"/>
            </a:pPr>
            <a:endParaRPr lang="ru-RU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</a:pPr>
            <a:endParaRPr lang="ru-RU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36909" y="836712"/>
            <a:ext cx="6327775" cy="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7504" y="908720"/>
            <a:ext cx="6327775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76937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27384"/>
            <a:ext cx="5688632" cy="1401688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Конкурентноспособность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выпускников):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652441" cy="5400600"/>
          </a:xfrm>
        </p:spPr>
        <p:txBody>
          <a:bodyPr/>
          <a:lstStyle/>
          <a:p>
            <a:pPr marL="0" lvl="1" indent="538163">
              <a:buSzPct val="100000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3.1. Число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выпускников в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2015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году:</a:t>
            </a:r>
          </a:p>
          <a:p>
            <a:pPr indent="195263"/>
            <a:r>
              <a:rPr lang="ru-RU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них: </a:t>
            </a:r>
          </a:p>
          <a:p>
            <a:pPr lvl="0" indent="195263"/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По сельской квоте:</a:t>
            </a:r>
          </a:p>
          <a:p>
            <a:pPr indent="195263"/>
            <a:r>
              <a:rPr lang="ru-RU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ru-RU" sz="20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Всего</a:t>
            </a:r>
            <a:endParaRPr lang="ru-RU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538163">
              <a:buSzPct val="100000"/>
            </a:pPr>
            <a:r>
              <a:rPr lang="ru-RU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 трудоустроенные в год окончания (в 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2015 </a:t>
            </a:r>
            <a:r>
              <a:rPr lang="ru-RU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году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): 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95% - 95</a:t>
            </a:r>
          </a:p>
          <a:p>
            <a:pPr marL="0" lvl="1" indent="538163">
              <a:buSzPct val="100000"/>
            </a:pPr>
            <a:endParaRPr lang="ru-RU" dirty="0" smtClean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538163">
              <a:buSzPct val="100000"/>
            </a:pPr>
            <a:r>
              <a:rPr lang="ru-RU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образовательному гранту:</a:t>
            </a:r>
          </a:p>
          <a:p>
            <a:r>
              <a:rPr lang="ru-RU" sz="20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                        </a:t>
            </a:r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Всего</a:t>
            </a:r>
          </a:p>
          <a:p>
            <a:pPr indent="195263"/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них трудоустроенные в год окончания (в </a:t>
            </a:r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2015 </a:t>
            </a:r>
            <a:r>
              <a:rPr lang="ru-RU" sz="20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20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):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 -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75</a:t>
            </a:r>
            <a:endParaRPr lang="ru-RU" sz="2000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  <a:p>
            <a:pPr lvl="0" indent="195263"/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lvl="0" indent="195263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основе договора:</a:t>
            </a:r>
          </a:p>
          <a:p>
            <a:pPr lvl="0" indent="195263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Всего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lvl="0" indent="538163">
              <a:buSzPct val="100000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них трудоустроенные в год окончания (в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2015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% -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25</a:t>
            </a:r>
          </a:p>
          <a:p>
            <a:pPr marL="0" lvl="0" indent="538163">
              <a:buSzPct val="100000"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3.2.  Опрос работодателей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49903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5706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40005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04763" y="549956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51520" y="116632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1520" y="100010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40075" y="107154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14480" y="5500702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4126842" y="6215082"/>
            <a:ext cx="2088232" cy="203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22388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-27384"/>
            <a:ext cx="6624215" cy="140168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Конкурентноспособность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научных  публикаций преподавателей специальности):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52441" cy="5256584"/>
          </a:xfrm>
        </p:spPr>
        <p:txBody>
          <a:bodyPr/>
          <a:lstStyle/>
          <a:p>
            <a:pPr marL="441325" indent="-441325" algn="ctr">
              <a:buSzPct val="100000"/>
            </a:pPr>
            <a:endParaRPr lang="ru-RU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.1.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ISI Web of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441325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Knowledge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 marL="441325" indent="0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А. - 200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.2. Публикации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lvl="0" indent="538163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Иванов А.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100</a:t>
            </a:r>
          </a:p>
          <a:p>
            <a:pPr marL="0" lvl="0" indent="538163">
              <a:buSzPct val="100000"/>
            </a:pP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.3. Патенты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 изобретения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0" indent="0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100</a:t>
            </a:r>
          </a:p>
          <a:p>
            <a:pPr marL="0" indent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Международный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(Иванов А.) –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.4.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Предпатенты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и авторские свидетельства:</a:t>
            </a:r>
          </a:p>
          <a:p>
            <a:pPr marL="0" lvl="1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50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0" name="Рисунок 7" descr="Q:\Журналы\PSS b\Phys.Stat.Sol. (b) V.174, 1992\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543926" cy="2099759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4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60092" y="195386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179512" y="1196752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7029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0851"/>
            <a:ext cx="5544616" cy="106991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 </a:t>
            </a:r>
            <a: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(Магистратура)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24210"/>
            <a:ext cx="8652441" cy="4501134"/>
          </a:xfrm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агенства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Статус 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</a:t>
            </a:r>
          </a:p>
          <a:p>
            <a:pPr mar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подготовки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6М011000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642910" y="142852"/>
            <a:ext cx="995962" cy="90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38015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-27384"/>
            <a:ext cx="6501803" cy="1079053"/>
          </a:xfrm>
        </p:spPr>
        <p:txBody>
          <a:bodyPr/>
          <a:lstStyle/>
          <a:p>
            <a:pPr marL="0" lvl="0" indent="0" algn="ctr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магистрантов-исследователей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537" y="1628800"/>
            <a:ext cx="8652441" cy="4320480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kk-KZ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Высокая концентрация талантливых магистрантов-исследователей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Дневное отделение: 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Из них:</a:t>
            </a: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Образовательный грант: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20*25</a:t>
            </a:r>
            <a:r>
              <a:rPr lang="en-US" sz="1800" dirty="0" smtClean="0"/>
              <a:t> </a:t>
            </a:r>
            <a:endParaRPr lang="ru-RU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На договорной основе: </a:t>
            </a: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c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дипломом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«с отличием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5*100=500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2015 год: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6084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492896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342900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95536" y="33328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636402" y="472514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36402" y="43651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7709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110" y="1772816"/>
            <a:ext cx="8652441" cy="4065856"/>
          </a:xfrm>
        </p:spPr>
        <p:txBody>
          <a:bodyPr/>
          <a:lstStyle/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Магистранты из дальнего зарубежья, обучавшиеся в течение одного семестра в 2012-1013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2013-2014 и  2015-2016 учебные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годы:</a:t>
            </a:r>
          </a:p>
          <a:p>
            <a:pPr marL="4130675" lvl="0" indent="0"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Марк – 100</a:t>
            </a:r>
          </a:p>
          <a:p>
            <a:pPr marL="4130675" indent="0"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……………</a:t>
            </a:r>
          </a:p>
          <a:p>
            <a:pPr mar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2.2 Магистранты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специальности, обучавшиеся в течение одного семестра в вузе дальнего зарубежья в 2012-1013 ,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2013-2014  и 2015-2016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учебные годы:</a:t>
            </a:r>
          </a:p>
          <a:p>
            <a:pPr marL="6465888" lvl="0" indent="-179388">
              <a:buSzPct val="100000"/>
              <a:buFont typeface="Arial" pitchFamily="34" charset="0"/>
              <a:buChar char="•"/>
              <a:tabLst>
                <a:tab pos="6465888" algn="l"/>
              </a:tabLst>
            </a:pP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6465888" indent="-179388">
              <a:buSzPct val="100000"/>
              <a:buFont typeface="Arial" pitchFamily="34" charset="0"/>
              <a:buChar char="•"/>
              <a:tabLst>
                <a:tab pos="6465888" algn="l"/>
              </a:tabLst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Марат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2.3 Совместные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образовательные программы с зарубежными партнерами по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двух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дипломному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образованию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 </a:t>
            </a:r>
          </a:p>
          <a:p>
            <a:pPr marL="3673475" lvl="0" indent="-80963">
              <a:buSzPct val="10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АРГУ- </a:t>
            </a: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Гданьский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университет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500</a:t>
            </a: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11663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29046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998268" cy="935037"/>
          </a:xfrm>
        </p:spPr>
        <p:txBody>
          <a:bodyPr/>
          <a:lstStyle/>
          <a:p>
            <a:pPr lvl="0"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магистрантов - выпускников специальности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243" y="2060848"/>
            <a:ext cx="8652441" cy="2769712"/>
          </a:xfrm>
        </p:spPr>
        <p:txBody>
          <a:bodyPr/>
          <a:lstStyle/>
          <a:p>
            <a:pPr mar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3.1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Число выпускников в 2015 году: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1290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/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261938" indent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них трудоустроенные в год окончания (в 2015 году):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2924944"/>
            <a:ext cx="155748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99818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051386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137" y="116632"/>
            <a:ext cx="6408191" cy="720080"/>
          </a:xfrm>
        </p:spPr>
        <p:txBody>
          <a:bodyPr/>
          <a:lstStyle/>
          <a:p>
            <a:pPr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научных публикаций магистрантов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специальности):</a:t>
            </a:r>
            <a:endParaRPr lang="ru-RU" sz="1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896544"/>
          </a:xfrm>
        </p:spPr>
        <p:txBody>
          <a:bodyPr/>
          <a:lstStyle/>
          <a:p>
            <a:pPr mar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4.1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  <a:p>
            <a:pPr marL="0" lvl="0" indent="0">
              <a:spcAft>
                <a:spcPts val="6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Публикации в соответствии с индексом </a:t>
            </a:r>
            <a:r>
              <a:rPr lang="ru-RU" sz="1800" dirty="0" err="1">
                <a:latin typeface="Calibri"/>
                <a:ea typeface="Calibri"/>
                <a:cs typeface="Times New Roman"/>
              </a:rPr>
              <a:t>Хирша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 (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h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-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index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) по </a:t>
            </a:r>
            <a:r>
              <a:rPr lang="en-US" sz="1800" dirty="0">
                <a:latin typeface="Calibri"/>
                <a:ea typeface="Calibri"/>
                <a:cs typeface="Times New Roman"/>
              </a:rPr>
              <a:t>Scopus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:</a:t>
            </a:r>
            <a:r>
              <a:rPr lang="en-US" sz="1800" dirty="0" smtClean="0">
                <a:latin typeface="Calibri"/>
                <a:ea typeface="Calibri"/>
                <a:cs typeface="Times New Roman"/>
              </a:rPr>
              <a:t> </a:t>
            </a:r>
          </a:p>
          <a:p>
            <a:pPr marL="2776538" lvl="0" indent="0">
              <a:spcAft>
                <a:spcPts val="600"/>
              </a:spcAft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  <a:endParaRPr lang="en-US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spcAft>
                <a:spcPts val="6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4.3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Патенты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и изобретения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2873375" indent="0"/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-100</a:t>
            </a:r>
          </a:p>
          <a:p>
            <a:pPr marL="2873375" indent="0"/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.4.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Предпатенты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и авторские свидетельства:</a:t>
            </a:r>
          </a:p>
          <a:p>
            <a:pPr marL="0" lvl="1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50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67187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44425" y="98072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22046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0850"/>
            <a:ext cx="6192688" cy="106991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входные данные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ru-RU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24210"/>
            <a:ext cx="8652441" cy="4501134"/>
          </a:xfrm>
          <a:noFill/>
          <a:ln>
            <a:noFill/>
          </a:ln>
        </p:spPr>
        <p:txBody>
          <a:bodyPr/>
          <a:lstStyle/>
          <a:p>
            <a:pPr marL="358775" indent="-358775">
              <a:buSzPct val="100000"/>
              <a:buFont typeface="+mj-lt"/>
              <a:buAutoNum type="arabicPeriod"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 marL="358775" indent="-358775">
              <a:spcAft>
                <a:spcPts val="12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Название вуза: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имени К.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58775" lvl="0" indent="-358775">
              <a:buSzPct val="100000"/>
              <a:buFont typeface="+mj-lt"/>
              <a:buAutoNum type="arabicPeriod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Сведения о институциональной аккредитации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акр.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агенства</a:t>
            </a: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800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Статус образовательной программы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Докторантура </a:t>
            </a:r>
            <a:endParaRPr lang="en-US" sz="1800" dirty="0" smtClean="0">
              <a:solidFill>
                <a:srgbClr val="FF0000"/>
              </a:solidFill>
              <a:highlight>
                <a:srgbClr val="FFFF00"/>
              </a:highlight>
              <a:latin typeface="Calibri"/>
              <a:ea typeface="Calibri"/>
              <a:cs typeface="Times New Roman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4.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Направление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подготовки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образование</a:t>
            </a:r>
          </a:p>
          <a:p>
            <a:pPr marL="0" lvl="0" indent="0">
              <a:spcAft>
                <a:spcPts val="1200"/>
              </a:spcAft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Специальность (образовательная программа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):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6D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011000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физика</a:t>
            </a: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Сведения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 специализированной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аккредитации: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Данные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агентства:</a:t>
            </a:r>
          </a:p>
          <a:p>
            <a:pPr marL="5208588" lvl="0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Республиканское – 100</a:t>
            </a:r>
          </a:p>
          <a:p>
            <a:pPr marL="5208588" indent="0">
              <a:buSzPct val="150000"/>
              <a:buFont typeface="Arial" pitchFamily="34" charset="0"/>
              <a:buChar char="•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- 200</a:t>
            </a: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9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539552" y="218225"/>
            <a:ext cx="1170758" cy="105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3140075" y="1277938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23528" y="127793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40570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7384"/>
            <a:ext cx="6286300" cy="1079053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(Высокая концентрация талантливых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докторантов):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0">
              <a:buSzPct val="100000"/>
            </a:pPr>
            <a:r>
              <a:rPr lang="en-US" sz="1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kk-KZ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>Высокая концентрация талантливых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докторантов.   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179388" lvl="0" indent="0">
              <a:buSzPct val="100000"/>
            </a:pPr>
            <a:r>
              <a:rPr lang="en-US" sz="1800" dirty="0" smtClean="0"/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1.1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Докторанты                 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SzPct val="100000"/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Всего: 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Научный руководитель по РК:</a:t>
            </a:r>
            <a:endParaRPr lang="en-US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Научный руководитель по РК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441325" indent="0"/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Выпускники, закончившие с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защитой 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диссертации:</a:t>
            </a: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5*100=500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441325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году: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0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2048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6680" y="256490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1663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268760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07704" y="378904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907704" y="414908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33215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5998268" cy="1079053"/>
          </a:xfrm>
        </p:spPr>
        <p:txBody>
          <a:bodyPr/>
          <a:lstStyle/>
          <a:p>
            <a:pPr>
              <a:buSzPct val="100000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 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52441" cy="5040560"/>
          </a:xfrm>
        </p:spPr>
        <p:txBody>
          <a:bodyPr/>
          <a:lstStyle/>
          <a:p>
            <a:pPr marL="0" lvl="0" indent="80963"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.1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Докторанты из дальнего зарубежья, обучавшиеся в течение одного семестра 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2012-1013,  2013-2014 и  2015-2016 учебные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годы:</a:t>
            </a:r>
          </a:p>
          <a:p>
            <a:pPr marL="0" lvl="0" indent="80963">
              <a:buSzPct val="100000"/>
              <a:buFont typeface="+mj-lt"/>
              <a:buAutoNum type="arabicPeriod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Марк – 100</a:t>
            </a:r>
          </a:p>
          <a:p>
            <a:pPr marL="0" indent="80963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……………</a:t>
            </a:r>
          </a:p>
          <a:p>
            <a:pPr marL="0" indent="80963">
              <a:spcBef>
                <a:spcPts val="1800"/>
              </a:spcBef>
              <a:spcAft>
                <a:spcPts val="0"/>
              </a:spcAft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Докторанты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специальности, обучавшиеся в течение одного семестра в вузе дальнего зарубежья 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2012-1013,  2013-2014 и  2015-2016 учебные годы: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0" lvl="0" indent="80963">
              <a:buSzPct val="150000"/>
              <a:buFont typeface="Arial" pitchFamily="34" charset="0"/>
              <a:buChar char="•"/>
            </a:pP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Оспанов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80963">
              <a:buSzPct val="15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Марат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indent="80963">
              <a:spcBef>
                <a:spcPts val="1800"/>
              </a:spcBef>
              <a:buSzPct val="100000"/>
            </a:pPr>
            <a:r>
              <a:rPr lang="ru-RU" sz="18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.3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Совместные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образовательные программы с зарубежными партнерами по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двух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дипломному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образованию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0" indent="80963">
              <a:buSzPct val="100000"/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АРГУ-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Гданский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университет - 500</a:t>
            </a:r>
          </a:p>
          <a:p>
            <a:pPr marL="0" lvl="0" indent="80963">
              <a:buSzPct val="100000"/>
            </a:pPr>
            <a:endParaRPr lang="ru-RU" sz="1800" dirty="0"/>
          </a:p>
          <a:p>
            <a:pPr marL="0" indent="1158875">
              <a:buSzPct val="100000"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  <a:p>
            <a:pPr marL="0" indent="1158875">
              <a:buSzPct val="100000"/>
            </a:pPr>
            <a:endParaRPr lang="ru-RU" sz="1800" dirty="0">
              <a:latin typeface="Cambria" pitchFamily="18" charset="0"/>
            </a:endParaRPr>
          </a:p>
          <a:p>
            <a:pPr marL="0" lvl="0" indent="1158875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 smtClean="0">
              <a:latin typeface="Cambria" pitchFamily="18" charset="0"/>
            </a:endParaRPr>
          </a:p>
          <a:p>
            <a:pPr marL="0" indent="0">
              <a:buSzPct val="100000"/>
            </a:pPr>
            <a:endParaRPr lang="ru-RU" sz="1800" dirty="0">
              <a:solidFill>
                <a:srgbClr val="FF0000"/>
              </a:solidFill>
              <a:latin typeface="Cambria" pitchFamily="18" charset="0"/>
            </a:endParaRPr>
          </a:p>
          <a:p>
            <a:pPr marL="0" lvl="0" indent="0">
              <a:buSzPct val="100000"/>
            </a:pPr>
            <a:endParaRPr lang="ru-RU" sz="1800" dirty="0">
              <a:solidFill>
                <a:srgbClr val="663300"/>
              </a:solidFill>
              <a:latin typeface="Cambria" pitchFamily="18" charset="0"/>
            </a:endParaRPr>
          </a:p>
          <a:p>
            <a:pPr marL="457200" indent="-457200">
              <a:buSzPct val="100000"/>
              <a:buFont typeface="+mj-lt"/>
              <a:buAutoNum type="arabicPeriod"/>
            </a:pPr>
            <a:endParaRPr lang="ru-RU" sz="2000" dirty="0"/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323528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876718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2888" cy="1048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Глобальные рейтинги мировых университетов</a:t>
            </a:r>
            <a:b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Параметры рейтинга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ARWU </a:t>
            </a:r>
            <a:b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(Academic Ranking of World Universities)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3853202"/>
              </p:ext>
            </p:extLst>
          </p:nvPr>
        </p:nvGraphicFramePr>
        <p:xfrm>
          <a:off x="251520" y="1196752"/>
          <a:ext cx="8712967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592855"/>
                <a:gridCol w="3511600"/>
                <a:gridCol w="3888432"/>
                <a:gridCol w="72008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Направления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образования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число выпускников вуза, получивших Нобелевскую премию или медаль </a:t>
                      </a: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Филдса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Качество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ППС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Общее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число работников вуза, получивших Нобелевскую премию или медаль </a:t>
                      </a:r>
                      <a:r>
                        <a:rPr lang="ru-RU" sz="1600" b="1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Филдса</a:t>
                      </a:r>
                      <a:endParaRPr lang="ru-RU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лучших) часто цитируемых исследователей, работающих  в 21 предметной области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исследовательских работ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Количество статей, опубликованных в журналах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Nature </a:t>
                      </a: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Science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Число статей, вошедших в индексы научной цитируемости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Science Citation Index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expanded 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SCIE)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Social Science Citation Index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SSCI)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85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Результативность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университета из расчета на одного студента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Результат деления суммы баллов по предыдущим пяти показателям на число эквивалентов полной ставки (FTE) академического персонала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Size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70637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27384"/>
            <a:ext cx="7128792" cy="1079053"/>
          </a:xfrm>
        </p:spPr>
        <p:txBody>
          <a:bodyPr/>
          <a:lstStyle/>
          <a:p>
            <a:pPr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Конкурентоспособность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выпускников-докторантов ):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050" y="1556792"/>
            <a:ext cx="8821634" cy="5040560"/>
          </a:xfrm>
        </p:spPr>
        <p:txBody>
          <a:bodyPr/>
          <a:lstStyle/>
          <a:p>
            <a:pPr marL="0" lvl="0" indent="0"/>
            <a:r>
              <a:rPr lang="kk-KZ" sz="1800" dirty="0"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.1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Число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выпускников 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lvl="0" indent="0"/>
            <a:r>
              <a:rPr lang="en-US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1290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них трудоустроенные в год окончания (в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201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году):</a:t>
            </a:r>
          </a:p>
          <a:p>
            <a:pPr marL="0" lvl="0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                   </a:t>
            </a:r>
          </a:p>
          <a:p>
            <a:pPr marL="0" indent="0"/>
            <a:r>
              <a:rPr lang="ru-RU" sz="1800" dirty="0" smtClean="0">
                <a:latin typeface="Calibri" pitchFamily="34" charset="0"/>
                <a:cs typeface="Calibri" pitchFamily="34" charset="0"/>
              </a:rPr>
              <a:t>4.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Конкурентоспособность научных публикаций 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>докторантов  специальности в соответствии с индексом </a:t>
            </a:r>
            <a:r>
              <a:rPr lang="ru-RU" sz="1800" dirty="0" err="1" smtClean="0">
                <a:latin typeface="Calibri"/>
                <a:ea typeface="Calibri"/>
                <a:cs typeface="Times New Roman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261938" indent="0"/>
            <a:r>
              <a:rPr lang="en-US" sz="1800" dirty="0" smtClean="0">
                <a:latin typeface="Calibri" pitchFamily="34" charset="0"/>
                <a:cs typeface="Calibri" pitchFamily="34" charset="0"/>
              </a:rPr>
              <a:t>5.1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61938" indent="0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Шункеев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К. Ш. 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0" lvl="1" indent="0">
              <a:buSzPct val="100000"/>
            </a:pPr>
            <a:r>
              <a:rPr lang="en-US" dirty="0" smtClean="0">
                <a:cs typeface="Calibri" pitchFamily="34" charset="0"/>
              </a:rPr>
              <a:t>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5.2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6107113" lvl="1" indent="0">
              <a:buSzPct val="100000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Шункеев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К. Ш. 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5.3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Патенты и изобретения: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-100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- 200</a:t>
            </a:r>
          </a:p>
          <a:p>
            <a:pPr marL="0" lvl="1" indent="0">
              <a:buSzPct val="100000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6120291" y="2688027"/>
            <a:ext cx="155748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28759" y="137270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111166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131804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68025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29" y="117699"/>
            <a:ext cx="7488311" cy="1079053"/>
          </a:xfrm>
        </p:spPr>
        <p:txBody>
          <a:bodyPr/>
          <a:lstStyle/>
          <a:p>
            <a:pPr algn="ctr">
              <a:buSzPct val="100000"/>
            </a:pPr>
            <a:r>
              <a:rPr lang="en-US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ru-RU" sz="2000" b="1" baseline="-25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ru-RU" sz="2000" b="1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(Конкурентоспособность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научных публикаций 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докторантов  специальности в соответствии с индексом </a:t>
            </a:r>
            <a:r>
              <a:rPr lang="ru-RU" sz="2000" b="1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Хирша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132856"/>
            <a:ext cx="8785172" cy="3729101"/>
          </a:xfrm>
        </p:spPr>
        <p:txBody>
          <a:bodyPr/>
          <a:lstStyle/>
          <a:p>
            <a:pPr indent="-163513"/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.1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ISI Web of Knowledge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Thomson Reuters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indent="-163513"/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А. 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00</a:t>
            </a:r>
          </a:p>
          <a:p>
            <a:pPr marL="179388" lvl="1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.2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Публикации в соответствии с индексом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Хирша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index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по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Scopus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800" dirty="0" smtClean="0">
              <a:latin typeface="Calibri" pitchFamily="34" charset="0"/>
              <a:cs typeface="Calibri" pitchFamily="34" charset="0"/>
            </a:endParaRPr>
          </a:p>
          <a:p>
            <a:pPr marL="3135313" lvl="1" indent="98425">
              <a:buSzPct val="100000"/>
            </a:pP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Иванов А. –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*100</a:t>
            </a:r>
            <a:endParaRPr lang="ru-RU" sz="1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163513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.3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Патенты и изобретения: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-100</a:t>
            </a:r>
          </a:p>
          <a:p>
            <a:pPr marL="3241675" indent="-285750">
              <a:buSzPct val="150000"/>
              <a:buFont typeface="Arial" pitchFamily="34" charset="0"/>
              <a:buChar char="•"/>
            </a:pP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– 100</a:t>
            </a: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0" lvl="1" indent="0">
              <a:buSzPct val="100000"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.4.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Предпатенты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и авторские свидетельства:</a:t>
            </a:r>
          </a:p>
          <a:p>
            <a:pPr marL="0" lvl="1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50</a:t>
            </a:r>
          </a:p>
          <a:p>
            <a:pPr marL="0" lvl="1" indent="0">
              <a:buSzPct val="100000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179512" y="193502"/>
            <a:ext cx="1098749" cy="99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636909" y="1340768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1268760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2784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90600"/>
            <a:ext cx="8858280" cy="4795854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Добавить в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800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Опрос работодателей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 Принимается 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Предусмотреть при подсчете балов не математическое сложение показателей, а перевод их в пропорцию (контингент, призеров конкурсов, Алтын </a:t>
            </a:r>
            <a:r>
              <a:rPr lang="ru-RU" sz="1800" dirty="0" err="1" smtClean="0">
                <a:latin typeface="Calibri" pitchFamily="34" charset="0"/>
              </a:rPr>
              <a:t>белгі</a:t>
            </a:r>
            <a:r>
              <a:rPr lang="ru-RU" sz="1800" dirty="0" smtClean="0">
                <a:latin typeface="Calibri" pitchFamily="34" charset="0"/>
              </a:rPr>
              <a:t>,  выпускников с отличием,  докторов, кандидатов, академическую мобильность и </a:t>
            </a:r>
            <a:r>
              <a:rPr lang="ru-RU" sz="1800" dirty="0" err="1" smtClean="0">
                <a:latin typeface="Calibri" pitchFamily="34" charset="0"/>
              </a:rPr>
              <a:t>т.п</a:t>
            </a:r>
            <a:r>
              <a:rPr lang="ru-RU" sz="1800" dirty="0" smtClean="0">
                <a:latin typeface="Calibri" pitchFamily="34" charset="0"/>
              </a:rPr>
              <a:t>), </a:t>
            </a:r>
          </a:p>
          <a:p>
            <a:pPr marL="457200" indent="-457200">
              <a:buSzPct val="100000"/>
            </a:pPr>
            <a:r>
              <a:rPr lang="ru-RU" sz="1800" dirty="0" smtClean="0">
                <a:latin typeface="Calibri" pitchFamily="34" charset="0"/>
              </a:rPr>
              <a:t>          Например:  студенты  Всего 30</a:t>
            </a: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                       Дневное отделение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30</a:t>
            </a:r>
          </a:p>
          <a:p>
            <a:r>
              <a:rPr lang="ru-RU" sz="1800" dirty="0" smtClean="0">
                <a:latin typeface="Calibri" pitchFamily="34" charset="0"/>
              </a:rPr>
              <a:t>              Из них: На договорной основе 8. 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Образовательный грант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22</a:t>
            </a:r>
          </a:p>
          <a:p>
            <a:r>
              <a:rPr lang="ru-RU" sz="1800" dirty="0" smtClean="0">
                <a:latin typeface="Calibri" pitchFamily="34" charset="0"/>
              </a:rPr>
              <a:t> 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                   В расчетах применять не 22, а 73,33%</a:t>
            </a: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Дневное отделение 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2                                                  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Дневное отделение -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200</a:t>
            </a:r>
          </a:p>
          <a:p>
            <a:r>
              <a:rPr lang="ru-RU" sz="1800" dirty="0" smtClean="0">
                <a:latin typeface="Calibri" pitchFamily="34" charset="0"/>
              </a:rPr>
              <a:t>  Договорник  - 1. 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Грант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-1                                                  </a:t>
            </a:r>
            <a:r>
              <a:rPr lang="ru-RU" sz="1800" dirty="0" smtClean="0">
                <a:latin typeface="Calibri" pitchFamily="34" charset="0"/>
              </a:rPr>
              <a:t>Договорник  - 150. </a:t>
            </a: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Грант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- 50</a:t>
            </a: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     1 составляет 50%                                                                       50  составляет 20%    </a:t>
            </a: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latin typeface="Calibri" pitchFamily="34" charset="0"/>
              </a:rPr>
              <a:t> 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71670" y="5857892"/>
            <a:ext cx="4857784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принимается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90600"/>
            <a:ext cx="8858280" cy="4795854"/>
          </a:xfrm>
        </p:spPr>
        <p:txBody>
          <a:bodyPr/>
          <a:lstStyle/>
          <a:p>
            <a:pPr lvl="0"/>
            <a:r>
              <a:rPr lang="ru-RU" sz="1800" dirty="0" smtClean="0">
                <a:latin typeface="Calibri" pitchFamily="34" charset="0"/>
              </a:rPr>
              <a:t>3.  В разделе </a:t>
            </a:r>
            <a:r>
              <a:rPr lang="en-US" sz="1800" dirty="0" smtClean="0">
                <a:latin typeface="Calibri" pitchFamily="34" charset="0"/>
              </a:rPr>
              <a:t>I</a:t>
            </a:r>
            <a:r>
              <a:rPr lang="ru-RU" sz="1800" baseline="-25000" dirty="0" smtClean="0">
                <a:latin typeface="Calibri" pitchFamily="34" charset="0"/>
              </a:rPr>
              <a:t>0</a:t>
            </a:r>
            <a:r>
              <a:rPr lang="ru-RU" sz="1800" dirty="0" smtClean="0">
                <a:latin typeface="Calibri" pitchFamily="34" charset="0"/>
              </a:rPr>
              <a:t> «Входные данные» пересмотреть баллы за институциональную и специализированную аккредитацию:</a:t>
            </a:r>
          </a:p>
          <a:p>
            <a:r>
              <a:rPr lang="ru-RU" sz="1800" dirty="0" smtClean="0">
                <a:latin typeface="Calibri" pitchFamily="34" charset="0"/>
              </a:rPr>
              <a:t>       В международных или национальных агентствах, зарегистрированных в реестре  МОН РК – 200</a:t>
            </a:r>
          </a:p>
          <a:p>
            <a:r>
              <a:rPr lang="ru-RU" sz="1800" dirty="0" smtClean="0">
                <a:latin typeface="Calibri" pitchFamily="34" charset="0"/>
              </a:rPr>
              <a:t>      В международных или национальных агентствах, не зарегистрированных в реестре  МОН РК – 100</a:t>
            </a:r>
          </a:p>
          <a:p>
            <a:endParaRPr lang="ru-RU" sz="1800" dirty="0" smtClean="0">
              <a:latin typeface="Calibri" pitchFamily="34" charset="0"/>
            </a:endParaRPr>
          </a:p>
          <a:p>
            <a:pPr marL="358775" lvl="0" indent="-358775"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Сведения о институциональной аккредитации:  данные акр. агентства</a:t>
            </a: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– 100</a:t>
            </a:r>
          </a:p>
          <a:p>
            <a:pPr marL="5216525" lvl="0" indent="-285750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- 100</a:t>
            </a:r>
          </a:p>
          <a:p>
            <a:pPr marL="0" lvl="0" indent="0">
              <a:spcAft>
                <a:spcPts val="1200"/>
              </a:spcAft>
              <a:buSzPct val="100000"/>
            </a:pPr>
            <a:endParaRPr lang="ru-RU" sz="18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Сведения о специализированной аккредитации: Данные агентства:</a:t>
            </a:r>
          </a:p>
          <a:p>
            <a:pPr marL="5208588" lvl="0" indent="-277813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Национальное – 100</a:t>
            </a:r>
          </a:p>
          <a:p>
            <a:pPr marL="5208588" indent="-277813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Международное  - 100</a:t>
            </a:r>
          </a:p>
          <a:p>
            <a:endParaRPr lang="ru-RU" sz="1800" dirty="0" smtClean="0">
              <a:latin typeface="Calibri" pitchFamily="34" charset="0"/>
            </a:endParaRPr>
          </a:p>
          <a:p>
            <a:endParaRPr lang="ru-RU" sz="1800" dirty="0" smtClean="0"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071670" y="5857892"/>
            <a:ext cx="4857784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П</a:t>
            </a:r>
            <a:r>
              <a:rPr kumimoji="0" 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90600"/>
            <a:ext cx="8858280" cy="4795854"/>
          </a:xfrm>
        </p:spPr>
        <p:txBody>
          <a:bodyPr/>
          <a:lstStyle/>
          <a:p>
            <a:pPr lvl="0"/>
            <a:r>
              <a:rPr lang="ru-RU" sz="1800" dirty="0" smtClean="0">
                <a:latin typeface="Calibri" pitchFamily="34" charset="0"/>
              </a:rPr>
              <a:t>4. В разделе I</a:t>
            </a:r>
            <a:r>
              <a:rPr lang="ru-RU" sz="1800" baseline="-25000" dirty="0" smtClean="0">
                <a:latin typeface="Calibri" pitchFamily="34" charset="0"/>
              </a:rPr>
              <a:t>1</a:t>
            </a:r>
            <a:r>
              <a:rPr lang="ru-RU" sz="1800" dirty="0" smtClean="0">
                <a:latin typeface="Calibri" pitchFamily="34" charset="0"/>
              </a:rPr>
              <a:t> «Высокая концентрация талантливых студентов, преподавателей и исследователей» учитывать не только обладателей "Алтын </a:t>
            </a:r>
            <a:r>
              <a:rPr lang="ru-RU" sz="1800" dirty="0" err="1" smtClean="0">
                <a:latin typeface="Calibri" pitchFamily="34" charset="0"/>
              </a:rPr>
              <a:t>белгі</a:t>
            </a:r>
            <a:r>
              <a:rPr lang="ru-RU" sz="1800" dirty="0" smtClean="0">
                <a:latin typeface="Calibri" pitchFamily="34" charset="0"/>
              </a:rPr>
              <a:t>" но и остальные категории в соответствии с «Правилами приема в высшие учебные заведения» (выпускников НИШ, победителей олимпиад и т.п.)</a:t>
            </a: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>
              <a:buSzPct val="100000"/>
              <a:buFont typeface="Wingdings" pitchFamily="2" charset="2"/>
              <a:buChar char="Ø"/>
            </a:pPr>
            <a:r>
              <a:rPr lang="ru-RU" sz="1800" dirty="0" smtClean="0">
                <a:latin typeface="Calibri" pitchFamily="34" charset="0"/>
              </a:rPr>
              <a:t>"Алтын </a:t>
            </a:r>
            <a:r>
              <a:rPr lang="ru-RU" sz="1800" dirty="0" err="1" smtClean="0">
                <a:latin typeface="Calibri" pitchFamily="34" charset="0"/>
              </a:rPr>
              <a:t>белгі</a:t>
            </a:r>
            <a:r>
              <a:rPr lang="ru-RU" sz="1800" dirty="0" smtClean="0">
                <a:latin typeface="Calibri" pitchFamily="34" charset="0"/>
              </a:rPr>
              <a:t>"  -  является единицы, отвечающая   за качества образования не зависимо от статуса общеобразовательных школ.</a:t>
            </a: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3108" y="4071942"/>
            <a:ext cx="4857784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Не </a:t>
            </a:r>
            <a:r>
              <a:rPr lang="ru-RU" sz="2400" b="1" kern="0" dirty="0" err="1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п</a:t>
            </a:r>
            <a:r>
              <a:rPr kumimoji="0" 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90600"/>
            <a:ext cx="8858280" cy="4795854"/>
          </a:xfrm>
        </p:spPr>
        <p:txBody>
          <a:bodyPr/>
          <a:lstStyle/>
          <a:p>
            <a:pPr lvl="0"/>
            <a:r>
              <a:rPr lang="ru-RU" sz="1800" dirty="0" smtClean="0">
                <a:latin typeface="Calibri" pitchFamily="34" charset="0"/>
              </a:rPr>
              <a:t>5. В разделе I</a:t>
            </a:r>
            <a:r>
              <a:rPr lang="ru-RU" sz="1800" baseline="-25000" dirty="0" smtClean="0">
                <a:latin typeface="Calibri" pitchFamily="34" charset="0"/>
              </a:rPr>
              <a:t>4</a:t>
            </a:r>
            <a:r>
              <a:rPr lang="ru-RU" sz="1800" dirty="0" smtClean="0">
                <a:latin typeface="Calibri" pitchFamily="34" charset="0"/>
              </a:rPr>
              <a:t>«Конкурентоспособность научных публикаций преподавателей» добавить дополнительно наличие </a:t>
            </a:r>
            <a:r>
              <a:rPr lang="ru-RU" sz="1800" dirty="0" err="1" smtClean="0">
                <a:latin typeface="Calibri" pitchFamily="34" charset="0"/>
              </a:rPr>
              <a:t>предпатентов</a:t>
            </a:r>
            <a:r>
              <a:rPr lang="ru-RU" sz="1800" dirty="0" smtClean="0">
                <a:latin typeface="Calibri" pitchFamily="34" charset="0"/>
              </a:rPr>
              <a:t>, авторских свидетельств и т.п.  с разным уровнем баллов.</a:t>
            </a: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marL="0" lvl="1" indent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Предпатенты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и авторские свидетельства:</a:t>
            </a:r>
          </a:p>
          <a:p>
            <a:pPr marL="0" lvl="1" indent="0">
              <a:buSzPct val="100000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         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Республиканский (Иванов А.) – 50</a:t>
            </a: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143108" y="4071942"/>
            <a:ext cx="4857784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90600"/>
            <a:ext cx="8858280" cy="4795854"/>
          </a:xfrm>
        </p:spPr>
        <p:txBody>
          <a:bodyPr/>
          <a:lstStyle/>
          <a:p>
            <a:pPr lvl="0"/>
            <a:r>
              <a:rPr lang="ru-RU" sz="1800" dirty="0" smtClean="0">
                <a:latin typeface="Calibri" pitchFamily="34" charset="0"/>
              </a:rPr>
              <a:t>6. В разделе I4 «Конкурентоспособность научных публикаций преподавателей» добавить публикации в журналах включенных в перечень изданий, рекомендуемых Комитетом по контролю в сфере образования и науки МОН РК, международных научных изданиях </a:t>
            </a:r>
            <a:r>
              <a:rPr lang="ru-RU" sz="1800" dirty="0" err="1" smtClean="0">
                <a:latin typeface="Calibri" pitchFamily="34" charset="0"/>
              </a:rPr>
              <a:t>Scopus</a:t>
            </a:r>
            <a:r>
              <a:rPr lang="ru-RU" sz="1800" dirty="0" smtClean="0">
                <a:latin typeface="Calibri" pitchFamily="34" charset="0"/>
              </a:rPr>
              <a:t>, </a:t>
            </a:r>
            <a:r>
              <a:rPr lang="ru-RU" sz="1800" dirty="0" err="1" smtClean="0">
                <a:latin typeface="Calibri" pitchFamily="34" charset="0"/>
              </a:rPr>
              <a:t>Tomson</a:t>
            </a:r>
            <a:r>
              <a:rPr lang="ru-RU" sz="1800" dirty="0" smtClean="0">
                <a:latin typeface="Calibri" pitchFamily="34" charset="0"/>
              </a:rPr>
              <a:t> </a:t>
            </a:r>
            <a:r>
              <a:rPr lang="ru-RU" sz="1800" dirty="0" err="1" smtClean="0">
                <a:latin typeface="Calibri" pitchFamily="34" charset="0"/>
              </a:rPr>
              <a:t>Reuters</a:t>
            </a:r>
            <a:r>
              <a:rPr lang="ru-RU" sz="1800" dirty="0" smtClean="0">
                <a:latin typeface="Calibri" pitchFamily="34" charset="0"/>
              </a:rPr>
              <a:t> и других рецензируемых журналах, с добавлением столбца ISBN.</a:t>
            </a: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       Нарушается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Берлинские принципы ранжирования вузов:</a:t>
            </a:r>
          </a:p>
          <a:p>
            <a:pPr marL="536575" indent="276225">
              <a:buSzPct val="100000"/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прозрачность, </a:t>
            </a:r>
          </a:p>
          <a:p>
            <a:pPr marL="536575" indent="276225">
              <a:buSzPct val="100000"/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объективность, </a:t>
            </a:r>
          </a:p>
          <a:p>
            <a:pPr marL="536575" indent="276225">
              <a:buSzPct val="100000"/>
              <a:buFont typeface="Arial" pitchFamily="34" charset="0"/>
              <a:buChar char="•"/>
            </a:pPr>
            <a:r>
              <a:rPr lang="ru-RU" sz="1800" dirty="0" err="1" smtClean="0">
                <a:latin typeface="Calibri" pitchFamily="34" charset="0"/>
                <a:cs typeface="Calibri" pitchFamily="34" charset="0"/>
              </a:rPr>
              <a:t>проверяемость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 ,</a:t>
            </a:r>
          </a:p>
          <a:p>
            <a:pPr marL="536575" indent="276225">
              <a:buSzPct val="100000"/>
              <a:buFont typeface="Arial" pitchFamily="34" charset="0"/>
              <a:buChar char="•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доступность источников информации</a:t>
            </a:r>
          </a:p>
          <a:p>
            <a:pPr marL="536575" lvl="0" indent="276225">
              <a:buSzPct val="100000"/>
            </a:pPr>
            <a:endParaRPr lang="ru-RU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36575" lvl="0" indent="276225">
              <a:buSzPct val="100000"/>
            </a:pP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Индекс </a:t>
            </a:r>
            <a:r>
              <a:rPr lang="ru-RU" sz="1800" dirty="0" err="1" smtClean="0">
                <a:solidFill>
                  <a:srgbClr val="FF0000"/>
                </a:solidFill>
                <a:latin typeface="Calibri" pitchFamily="34" charset="0"/>
              </a:rPr>
              <a:t>Хирша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</a:rPr>
              <a:t> является: </a:t>
            </a:r>
          </a:p>
          <a:p>
            <a:pPr marL="536575" lvl="0" indent="276225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объективным параметром не зависимо  от статуса журнала,</a:t>
            </a:r>
          </a:p>
          <a:p>
            <a:pPr marL="536575" lvl="0" indent="276225">
              <a:buSzPct val="100000"/>
              <a:buFont typeface="Arial" pitchFamily="34" charset="0"/>
              <a:buChar char="•"/>
            </a:pPr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показателем цитируемости автора, а не журнала</a:t>
            </a:r>
          </a:p>
          <a:p>
            <a:pPr marL="536575" indent="276225">
              <a:buSzPct val="100000"/>
              <a:buFont typeface="Arial" pitchFamily="34" charset="0"/>
              <a:buChar char="•"/>
            </a:pPr>
            <a:endParaRPr lang="ru-RU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36575" indent="276225">
              <a:buSzPct val="100000"/>
              <a:buFont typeface="Wingdings" pitchFamily="2" charset="2"/>
              <a:buChar char="Ø"/>
            </a:pPr>
            <a:endParaRPr lang="ru-RU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00298" y="6072206"/>
            <a:ext cx="4857784" cy="6429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Не принимается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501122" cy="5929354"/>
          </a:xfrm>
        </p:spPr>
        <p:txBody>
          <a:bodyPr/>
          <a:lstStyle/>
          <a:p>
            <a:pPr lvl="0">
              <a:buSzPct val="100000"/>
              <a:buAutoNum type="arabicPeriod" startAt="7"/>
            </a:pPr>
            <a:r>
              <a:rPr lang="ru-RU" sz="1800" dirty="0" smtClean="0">
                <a:latin typeface="Calibri" pitchFamily="34" charset="0"/>
              </a:rPr>
              <a:t>Предусмотреть дополнительное дублирование количественных колонок, чтобы одну заполнял Вуз, вторая заполнялась автоматически и в неё Администратор НААР вносил корректировки а в колонке рядом размещал обоснование внесение изменений. При этом Вуз видит свои старые данные и данные с корректировкой (с обоснованием). В расчетах учитываются данные с колонки Администратора НААР.</a:t>
            </a:r>
          </a:p>
          <a:p>
            <a:pPr lvl="0">
              <a:buSzPct val="100000"/>
              <a:buAutoNum type="arabicPeriod" startAt="7"/>
            </a:pPr>
            <a:r>
              <a:rPr lang="ru-RU" sz="1800" dirty="0" smtClean="0">
                <a:latin typeface="Calibri" pitchFamily="34" charset="0"/>
              </a:rPr>
              <a:t>Предоставить всем Вузам единый логин и пароль для возможности входа в систему для ознакомления с критериями с целью выработки предложений по улучшению.</a:t>
            </a:r>
          </a:p>
          <a:p>
            <a:pPr marL="536575" lvl="0" indent="276225">
              <a:buSzPct val="100000"/>
              <a:buFont typeface="Arial" pitchFamily="34" charset="0"/>
              <a:buChar char="•"/>
            </a:pPr>
            <a:endParaRPr lang="ru-RU" sz="1800" dirty="0" smtClean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536575" indent="276225">
              <a:buSzPct val="100000"/>
            </a:pPr>
            <a:endParaRPr lang="ru-RU" sz="1800" dirty="0" smtClean="0">
              <a:solidFill>
                <a:srgbClr val="000099"/>
              </a:solidFill>
              <a:latin typeface="Calibri" pitchFamily="34" charset="0"/>
            </a:endParaRP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параллельно  заполнять по всем  ОП (Бак., Маг., Док.)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прерывать и продолжать заполнение на следующий день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Срок заполнения активен в соответствии с периодом ранжирования вузов. Например: 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 1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февраля по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 марта 2016 года.</a:t>
            </a: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pPr lvl="0"/>
            <a:endParaRPr lang="ru-RU" sz="1800" dirty="0" smtClean="0"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800" dirty="0" smtClean="0">
                <a:solidFill>
                  <a:srgbClr val="000099"/>
                </a:solidFill>
                <a:latin typeface="Calibri" pitchFamily="34" charset="0"/>
              </a:rPr>
              <a:t>  </a:t>
            </a:r>
            <a:endParaRPr lang="ru-RU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457200" indent="-457200">
              <a:buSzPct val="100000"/>
            </a:pPr>
            <a:endParaRPr lang="ru-RU" sz="1600" dirty="0">
              <a:latin typeface="Calibri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SzPct val="100000"/>
            </a:pPr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Предложения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57422" y="3000372"/>
            <a:ext cx="4857784" cy="4286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Не принимается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58" y="5286388"/>
            <a:ext cx="8143932" cy="107152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ru-RU" sz="2400" b="1" kern="0" baseline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Предлагается</a:t>
            </a:r>
            <a:r>
              <a:rPr lang="ru-RU" sz="2400" b="1" kern="0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 принимать кодекс чести ВУЗа или исполнителя заполняющего данные ВУЗа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PhD)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база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597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8466054"/>
              </p:ext>
            </p:extLst>
          </p:nvPr>
        </p:nvGraphicFramePr>
        <p:xfrm>
          <a:off x="0" y="404664"/>
          <a:ext cx="9144000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979712" y="116632"/>
            <a:ext cx="51125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A75A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ВУЗы РК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7923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992888" cy="104854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Глобальные рейтинги мировых университетов</a:t>
            </a:r>
            <a:b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Параметры рейтинга </a:t>
            </a:r>
            <a: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THE-QS </a:t>
            </a:r>
            <a:br>
              <a:rPr lang="en-US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(Times Higher Education – </a:t>
            </a:r>
            <a:r>
              <a:rPr lang="en-US" sz="18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Quacguarelli</a:t>
            </a:r>
            <a:r>
              <a:rPr lang="en-US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Symons)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6944556"/>
              </p:ext>
            </p:extLst>
          </p:nvPr>
        </p:nvGraphicFramePr>
        <p:xfrm>
          <a:off x="251521" y="1472168"/>
          <a:ext cx="8712967" cy="4831040"/>
        </p:xfrm>
        <a:graphic>
          <a:graphicData uri="http://schemas.openxmlformats.org/drawingml/2006/table">
            <a:tbl>
              <a:tblPr firstRow="1" firstCol="1" bandRow="1"/>
              <a:tblGrid>
                <a:gridCol w="592855"/>
                <a:gridCol w="3511600"/>
                <a:gridCol w="3888432"/>
                <a:gridCol w="720080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400" dirty="0" smtClean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Объяснение</a:t>
                      </a:r>
                      <a:endParaRPr lang="ru-RU" sz="2400" b="1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</a:t>
                      </a:r>
                      <a:endParaRPr lang="ru-RU" sz="24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Академическая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экспертная оценка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составлен на основания опроса специалистов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Отзывы</a:t>
                      </a:r>
                      <a:r>
                        <a:rPr lang="ru-RU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работодателей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на ответах опроса работодателей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Соотношение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числа ППС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к числу студентов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 на соотношении числа студентов  к числу ППС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Цитируемость ППС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</a:t>
                      </a:r>
                      <a:r>
                        <a:rPr lang="ru-RU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основан  научной деятельности из расчета на размер научно-исследовательского аппарата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ППС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 основан на пропорции иностранных ППС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Иностранные студенты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Балл основан на пропорции иностранных студентов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0729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1341059"/>
              </p:ext>
            </p:extLst>
          </p:nvPr>
        </p:nvGraphicFramePr>
        <p:xfrm>
          <a:off x="539552" y="764704"/>
          <a:ext cx="835292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3953653"/>
              </p:ext>
            </p:extLst>
          </p:nvPr>
        </p:nvGraphicFramePr>
        <p:xfrm>
          <a:off x="251520" y="809328"/>
          <a:ext cx="889248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979712" y="188640"/>
            <a:ext cx="511256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A75A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КазНУ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им. аль-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Фараби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3621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9751567"/>
              </p:ext>
            </p:extLst>
          </p:nvPr>
        </p:nvGraphicFramePr>
        <p:xfrm>
          <a:off x="827584" y="692696"/>
          <a:ext cx="784887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1555884"/>
              </p:ext>
            </p:extLst>
          </p:nvPr>
        </p:nvGraphicFramePr>
        <p:xfrm>
          <a:off x="259678" y="593304"/>
          <a:ext cx="885698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ЕНУ им. Л. Гумилева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7793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41216512"/>
              </p:ext>
            </p:extLst>
          </p:nvPr>
        </p:nvGraphicFramePr>
        <p:xfrm>
          <a:off x="256432" y="658101"/>
          <a:ext cx="885698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АРГУ им. К.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Жубанова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866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72773638"/>
              </p:ext>
            </p:extLst>
          </p:nvPr>
        </p:nvGraphicFramePr>
        <p:xfrm>
          <a:off x="395536" y="1124744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ЗКАТУ им.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Жангирхана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0529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32079056"/>
              </p:ext>
            </p:extLst>
          </p:nvPr>
        </p:nvGraphicFramePr>
        <p:xfrm>
          <a:off x="755576" y="1052736"/>
          <a:ext cx="77768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ЗКГУ им. М.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Утемисова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7227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1366371"/>
              </p:ext>
            </p:extLst>
          </p:nvPr>
        </p:nvGraphicFramePr>
        <p:xfrm>
          <a:off x="323528" y="1268760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16824" cy="648072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Атырауский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институт нефти и газа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075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1953302"/>
              </p:ext>
            </p:extLst>
          </p:nvPr>
        </p:nvGraphicFramePr>
        <p:xfrm>
          <a:off x="179512" y="980728"/>
          <a:ext cx="8640960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116632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АГУ им. Х.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Досмухамедова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01594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5707177"/>
              </p:ext>
            </p:extLst>
          </p:nvPr>
        </p:nvGraphicFramePr>
        <p:xfrm>
          <a:off x="323528" y="1196752"/>
          <a:ext cx="820891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88832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Каспийский обществ. университет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3550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2316755"/>
              </p:ext>
            </p:extLst>
          </p:nvPr>
        </p:nvGraphicFramePr>
        <p:xfrm>
          <a:off x="179512" y="836712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АУ им. С. </a:t>
            </a:r>
            <a:r>
              <a:rPr lang="ru-RU" sz="32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Байшева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5990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6" r="21885" b="6466"/>
          <a:stretch/>
        </p:blipFill>
        <p:spPr bwMode="auto">
          <a:xfrm>
            <a:off x="1522310" y="1828732"/>
            <a:ext cx="7226154" cy="43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1512168" cy="432048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Аккредитация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940152" y="3212976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Студенты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914939" y="5661248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Выпускники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428208" y="5805264"/>
            <a:ext cx="16561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Академическая мобильность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3284984"/>
            <a:ext cx="15121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Научные публикации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71500" y="332656"/>
            <a:ext cx="8892988" cy="73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Казахская национальная академия искусств им. Т </a:t>
            </a:r>
            <a:r>
              <a:rPr lang="ru-RU" sz="2400" b="1" dirty="0" err="1" smtClean="0">
                <a:solidFill>
                  <a:srgbClr val="0066FF"/>
                </a:solidFill>
                <a:latin typeface="Calibri" pitchFamily="34" charset="0"/>
                <a:cs typeface="Calibri" pitchFamily="34" charset="0"/>
              </a:rPr>
              <a:t>Жургенова</a:t>
            </a:r>
            <a:endParaRPr lang="ru-RU" sz="2400" b="1" dirty="0" smtClean="0">
              <a:solidFill>
                <a:srgbClr val="0066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Казахская национальная консерватория им. </a:t>
            </a:r>
            <a:r>
              <a:rPr lang="ru-RU" sz="2400" b="1" dirty="0" err="1" smtClean="0">
                <a:solidFill>
                  <a:srgbClr val="CC3300"/>
                </a:solidFill>
                <a:latin typeface="Calibri" pitchFamily="34" charset="0"/>
                <a:cs typeface="Calibri" pitchFamily="34" charset="0"/>
              </a:rPr>
              <a:t>Курмангазы</a:t>
            </a:r>
            <a:endParaRPr lang="ru-RU" sz="2400" b="1" dirty="0">
              <a:solidFill>
                <a:srgbClr val="CC33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48476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99120"/>
            <a:ext cx="8244408" cy="6096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Национальный рейтинг университетов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712968" cy="4798886"/>
          </a:xfrm>
        </p:spPr>
        <p:txBody>
          <a:bodyPr/>
          <a:lstStyle/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(Poland)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CHE (Center for 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Higher Education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Development) - Germany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МОН РФ</a:t>
            </a:r>
            <a:endParaRPr lang="en-US" sz="2000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Независимое агентство по обеспечению качества образования (НКАОКО)</a:t>
            </a: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Центр Болонского процесса и академической мобильности</a:t>
            </a: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</a:pP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Независимое агентство аккредитации и рейтинга 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НААР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2014 –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37 Вузов</a:t>
            </a:r>
            <a:endParaRPr lang="en-US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24000" indent="-255588"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2015 – 55 Вузов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324000">
              <a:spcBef>
                <a:spcPts val="1200"/>
              </a:spcBef>
              <a:spcAft>
                <a:spcPts val="1200"/>
              </a:spcAft>
              <a:buSzPct val="100000"/>
            </a:pPr>
            <a:endParaRPr lang="ru-RU" sz="20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140074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252490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4608512" cy="6096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Творческие вузы</a:t>
            </a:r>
            <a:endParaRPr lang="ru-RU" sz="2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90600"/>
            <a:ext cx="8591872" cy="5462736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Показатели и критерии по творческим вузам за последние 3 года:</a:t>
            </a:r>
          </a:p>
          <a:p>
            <a:pPr marL="0" indent="0">
              <a:buSzPct val="100000"/>
              <a:buNone/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Работа над фильмом  на уровне Республики Казахстан (режиссер-постановщик, исполнитель ролей, оператор, дубляж) (представить подтверждающие документы);</a:t>
            </a:r>
          </a:p>
          <a:p>
            <a:pPr marL="0" indent="0"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Выполнение Государственных заказов  Республики Казахстан по изобразительному искусству, скульптуре и дизайну (представить подтверждающие документы);</a:t>
            </a:r>
          </a:p>
          <a:p>
            <a:pPr marL="0" indent="0">
              <a:buSzPct val="100000"/>
              <a:buNone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Участие на международных творческих фестивалях,  пленэрах  и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биенале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(представить подтверждающие документы);</a:t>
            </a:r>
          </a:p>
          <a:p>
            <a:pPr marL="0" indent="0">
              <a:buSzPct val="100000"/>
              <a:buNone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lvl="0">
              <a:buSzPct val="100000"/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Постановка и участие в спектаклях  на уровне Республики Казахстан (представить подтверждающие документы);</a:t>
            </a:r>
          </a:p>
          <a:p>
            <a:pPr>
              <a:buSzPct val="100000"/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681697"/>
      </p:ext>
    </p:extLst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112568" cy="64807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Выводы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6190" y="1340767"/>
            <a:ext cx="8736360" cy="5040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Программа позволяет осуществить ранжирования по уровням подготовки специалистов:</a:t>
            </a:r>
          </a:p>
          <a:p>
            <a:pPr marL="342900" indent="2809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(образовательных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направлению подготовки 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(образование, естественно-научные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Магистратура: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магистратуре.</a:t>
            </a:r>
          </a:p>
          <a:p>
            <a:pPr marL="620713" indent="-2619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PhD)</a:t>
            </a:r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 специальностям (образовательных программ)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вузов РК по направлению подготовки  (образование, </a:t>
            </a:r>
            <a:r>
              <a:rPr lang="ru-RU" sz="14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естественно-научные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 т.д.,)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 вузов по </a:t>
            </a:r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PhD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вузов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Республики 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620713" indent="-261938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Генеральный рейтинг преподавателей вузов Республики Казахстан </a:t>
            </a:r>
          </a:p>
          <a:p>
            <a:pPr marL="620713" indent="-26193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Рейтинг преподавателей отдельных вузов Республики 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Казахстан.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бъективность данных  производится компьютерной программой из база данных республиканских  и международных  информационных ресурсов, и поэтому не требуется их бумажное сопровождение.  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4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67" t="28421" r="21144" b="42143"/>
          <a:stretch>
            <a:fillRect/>
          </a:stretch>
        </p:blipFill>
        <p:spPr bwMode="auto">
          <a:xfrm>
            <a:off x="467544" y="44624"/>
            <a:ext cx="1026742" cy="92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79512" y="1124744"/>
            <a:ext cx="6327775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140075" y="1052736"/>
            <a:ext cx="583247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550169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200"/>
            <a:ext cx="7128792" cy="609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Алгоритм регистрации вуза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96" y="692696"/>
            <a:ext cx="8915400" cy="6165304"/>
          </a:xfrm>
          <a:solidFill>
            <a:srgbClr val="FFFFCC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3538" indent="-363538">
              <a:spcBef>
                <a:spcPts val="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Для участия в ранжирования 2015 года вуз официально обращается в НААР по электронному адресу: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rating.naar@mail.ru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63538" indent="-363538">
              <a:buSzPct val="100000"/>
              <a:buFont typeface="+mj-lt"/>
              <a:buAutoNum type="arabicPeriod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ВУЗ в ответ получит: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Регистрационный ключ (напр. 12345678)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Адрес сайта: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3"/>
              </a:rPr>
              <a:t>www.rating.iaar.kz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536575" indent="276225">
              <a:buSzPct val="100000"/>
              <a:buFont typeface="Wingdings" pitchFamily="2" charset="2"/>
              <a:buChar char="ü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Краткая инструкция по регистрации</a:t>
            </a:r>
          </a:p>
          <a:p>
            <a:pPr marL="457200" indent="-457200">
              <a:buSzPct val="100000"/>
              <a:buAutoNum type="arabicPeriod" startAt="3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Регистрация вуза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1.  Зайти в сайт:  </a:t>
            </a:r>
            <a:r>
              <a:rPr lang="en-US" sz="2000" dirty="0">
                <a:latin typeface="Calibri" pitchFamily="34" charset="0"/>
                <a:cs typeface="Calibri" pitchFamily="34" charset="0"/>
                <a:hlinkClick r:id="rId3"/>
              </a:rPr>
              <a:t>www.rating.iaar.kz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2.  Регистрация (клик)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3.  Ввести регистрационный ключ: (напр. 12345678),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(клик)</a:t>
            </a:r>
          </a:p>
          <a:p>
            <a:pPr marL="0" indent="0">
              <a:buSzPct val="100000"/>
              <a:buNone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      4. Отрывается регистрационный лист: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Название вуза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Ответственный за заполнения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Ректор вуза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Логин вуза: </a:t>
            </a:r>
          </a:p>
          <a:p>
            <a:pPr marL="1243013">
              <a:spcBef>
                <a:spcPts val="0"/>
              </a:spcBef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Пароль вуза</a:t>
            </a:r>
          </a:p>
          <a:p>
            <a:pPr marL="900113" indent="0">
              <a:spcBef>
                <a:spcPts val="600"/>
              </a:spcBef>
              <a:spcAft>
                <a:spcPts val="600"/>
              </a:spcAft>
              <a:buSzPct val="100000"/>
              <a:buNone/>
              <a:tabLst>
                <a:tab pos="363538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ВУЗ зарегистрирован для ранжирования</a:t>
            </a:r>
          </a:p>
          <a:p>
            <a:pPr marL="1243013">
              <a:buSzPct val="100000"/>
              <a:buFont typeface="Wingdings" pitchFamily="2" charset="2"/>
              <a:buChar char="ü"/>
              <a:tabLst>
                <a:tab pos="363538" algn="l"/>
              </a:tabLst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733256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BEK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6021288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(BEK)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36694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55104"/>
            <a:ext cx="6840760" cy="609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Заполнение ранжирования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35888" cy="5688632"/>
          </a:xfrm>
        </p:spPr>
        <p:txBody>
          <a:bodyPr/>
          <a:lstStyle/>
          <a:p>
            <a:pPr marL="174625" indent="-174625">
              <a:spcBef>
                <a:spcPts val="0"/>
              </a:spcBef>
              <a:buSzPct val="100000"/>
              <a:buNone/>
              <a:tabLst>
                <a:tab pos="363538" algn="l"/>
              </a:tabLst>
            </a:pP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Заполнени</a:t>
            </a:r>
            <a:r>
              <a:rPr lang="kk-KZ" dirty="0">
                <a:latin typeface="Calibri" pitchFamily="34" charset="0"/>
                <a:cs typeface="Calibri" pitchFamily="34" charset="0"/>
              </a:rPr>
              <a:t>е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данных вуза:</a:t>
            </a: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Зайти в сайт:  </a:t>
            </a:r>
            <a:r>
              <a:rPr lang="en-US" sz="2000" dirty="0" smtClean="0">
                <a:latin typeface="Calibri" pitchFamily="34" charset="0"/>
                <a:cs typeface="Calibri" pitchFamily="34" charset="0"/>
                <a:hlinkClick r:id="rId2"/>
              </a:rPr>
              <a:t>www.rating.iaar.kz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Ввести Логин вуза: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457200" indent="355600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Ввести Пароль вуза</a:t>
            </a:r>
          </a:p>
          <a:p>
            <a:pPr marL="457200" indent="3556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tabLst>
                <a:tab pos="812800" algn="l"/>
              </a:tabLst>
            </a:pPr>
            <a:r>
              <a:rPr lang="ru-RU" sz="2000" dirty="0">
                <a:latin typeface="Calibri" pitchFamily="34" charset="0"/>
                <a:cs typeface="Calibri" pitchFamily="34" charset="0"/>
              </a:rPr>
              <a:t>Отрывается  лист для заполнения данных Вашего вуза: </a:t>
            </a: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Бакалавриат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(направление подготовки и ОП)</a:t>
            </a: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Магистратура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(направление подготовки и ОП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987425" indent="274638"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812800" algn="l"/>
              </a:tabLst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Докторантура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(направление подготовки и ОП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987425" indent="0" algn="ctr">
              <a:spcBef>
                <a:spcPts val="1200"/>
              </a:spcBef>
              <a:spcAft>
                <a:spcPts val="1200"/>
              </a:spcAft>
              <a:buSzPct val="100000"/>
              <a:buNone/>
              <a:tabLst>
                <a:tab pos="812800" algn="l"/>
              </a:tabLst>
            </a:pP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ВНИМАНИЕ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параллельно  заполнять по всем  ОП (Бак., Маг., Док.)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Можно прерывать и продолжать заполнение на следующий день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812800" algn="l"/>
              </a:tabLst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Срок заполнения активен в соответствии с периодом ранжирования вузов. Например: 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февраля по </a:t>
            </a: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 марта 2016 года.</a:t>
            </a:r>
          </a:p>
          <a:p>
            <a:pPr marL="536575" indent="-361950"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>
                <a:tab pos="62388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SzPct val="100000"/>
              <a:buNone/>
              <a:tabLst>
                <a:tab pos="363538" algn="l"/>
              </a:tabLst>
            </a:pP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3681" y="2348880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 (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BEK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3681" y="2924944"/>
            <a:ext cx="4176464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Набирает вуз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(BEK)</a:t>
            </a:r>
            <a:endParaRPr lang="ru-RU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604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611188" y="1484313"/>
            <a:ext cx="3024187" cy="609600"/>
          </a:xfrm>
        </p:spPr>
        <p:txBody>
          <a:bodyPr/>
          <a:lstStyle/>
          <a:p>
            <a:r>
              <a:rPr lang="kk-KZ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Рахмет !</a:t>
            </a:r>
            <a:endParaRPr lang="ru-RU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5" descr="MPj0444203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5" y="2190750"/>
            <a:ext cx="6119813" cy="3759200"/>
          </a:xfrm>
          <a:noFill/>
        </p:spPr>
      </p:pic>
      <p:sp>
        <p:nvSpPr>
          <p:cNvPr id="22532" name="Заголовок 1"/>
          <p:cNvSpPr txBox="1">
            <a:spLocks/>
          </p:cNvSpPr>
          <p:nvPr/>
        </p:nvSpPr>
        <p:spPr bwMode="auto">
          <a:xfrm>
            <a:off x="5508625" y="1916113"/>
            <a:ext cx="33845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!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Заголовок 1"/>
          <p:cNvSpPr txBox="1">
            <a:spLocks/>
          </p:cNvSpPr>
          <p:nvPr/>
        </p:nvSpPr>
        <p:spPr bwMode="auto">
          <a:xfrm>
            <a:off x="539750" y="5356225"/>
            <a:ext cx="3024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kk-KZ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3409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200"/>
            <a:ext cx="8640960" cy="22726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Национальные рейтинги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университетов</a:t>
            </a:r>
            <a:br>
              <a:rPr lang="ru-RU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err="1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en-US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Польша</a:t>
            </a:r>
            <a:r>
              <a:rPr lang="en-US" sz="3200" b="1" dirty="0" smtClean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rgbClr val="3333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6260217"/>
              </p:ext>
            </p:extLst>
          </p:nvPr>
        </p:nvGraphicFramePr>
        <p:xfrm>
          <a:off x="251520" y="2204864"/>
          <a:ext cx="8496945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689278"/>
                <a:gridCol w="5059939"/>
                <a:gridCol w="2747728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85C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  (в %)</a:t>
                      </a:r>
                      <a:endParaRPr lang="ru-RU" sz="2800" dirty="0">
                        <a:solidFill>
                          <a:srgbClr val="085C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Престиж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Интенсивность научной деятельности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Инновации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Образовательная среда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Интернационализация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05771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26758443"/>
              </p:ext>
            </p:extLst>
          </p:nvPr>
        </p:nvGraphicFramePr>
        <p:xfrm>
          <a:off x="107505" y="1902738"/>
          <a:ext cx="8928993" cy="3902526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3186050"/>
                <a:gridCol w="4208807"/>
                <a:gridCol w="886065"/>
              </a:tblGrid>
              <a:tr h="967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Престиж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25%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Репутация среди работодателей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раз вуз был выдвинут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работодателями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(центр </a:t>
                      </a:r>
                      <a:r>
                        <a:rPr lang="en-US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PENTOR Research International SA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Экспертная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оценка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Сколько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раз вуз был  выбран членом академических сообществ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Победители и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финалисты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Олимпиад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Доля победителей и финалистов по отношению к общему количеству обучающихся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288032"/>
            <a:ext cx="439248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Польша</a:t>
            </a:r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№1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3058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3614327"/>
              </p:ext>
            </p:extLst>
          </p:nvPr>
        </p:nvGraphicFramePr>
        <p:xfrm>
          <a:off x="107503" y="764704"/>
          <a:ext cx="8928993" cy="5968672"/>
        </p:xfrm>
        <a:graphic>
          <a:graphicData uri="http://schemas.openxmlformats.org/drawingml/2006/table">
            <a:tbl>
              <a:tblPr firstRow="1" firstCol="1" bandRow="1"/>
              <a:tblGrid>
                <a:gridCol w="540569"/>
                <a:gridCol w="3168352"/>
                <a:gridCol w="4463479"/>
                <a:gridCol w="756593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Интенсивность</a:t>
                      </a: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научной деятельности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40%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Рост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числа ППС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остепенных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ППС вуза в предыдущем году от общего числа ППС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Научный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потенциал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суммы параметрических значений, присвоенных Министерством науки и Высшего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образования конкретной образов. программы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Насыщенность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остепененных ППС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</a:t>
                      </a:r>
                      <a:r>
                        <a:rPr lang="ru-RU" sz="1400" b="1" dirty="0" err="1" smtClean="0">
                          <a:latin typeface="Calibri" pitchFamily="34" charset="0"/>
                          <a:cs typeface="Calibri" pitchFamily="34" charset="0"/>
                        </a:rPr>
                        <a:t>остепенных</a:t>
                      </a:r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 ППС вуза от общего числа ППС 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Право присуждения научных степеней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лицензий,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дающих право на присвоение академической степеней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Публикации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публикаций,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взятых из базы данных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Scopus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последнее 5 лет,  к числу остепененных ППС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Цитирования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цитирований,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взятых из базы данных </a:t>
                      </a:r>
                      <a:r>
                        <a:rPr lang="en-US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Scopus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за последнее 5 лет,  к числу публикаций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Н-индекс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Цитирования публикации ППС,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измерямые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с помощью индекса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Хирша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Докторские программы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Доля докторантов от общего числа обучающихся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Аккредитация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Количество аккредитованных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удостоверений со знаком отличия и  аккредитованных ОП международными </a:t>
                      </a:r>
                      <a:r>
                        <a:rPr lang="ru-RU" sz="1400" b="1" baseline="0" dirty="0" err="1" smtClean="0">
                          <a:latin typeface="Calibri" pitchFamily="34" charset="0"/>
                          <a:cs typeface="Calibri" pitchFamily="34" charset="0"/>
                        </a:rPr>
                        <a:t>агентствовами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0"/>
            <a:ext cx="4392488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№2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5271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1009441"/>
              </p:ext>
            </p:extLst>
          </p:nvPr>
        </p:nvGraphicFramePr>
        <p:xfrm>
          <a:off x="107505" y="1902738"/>
          <a:ext cx="8928993" cy="3473724"/>
        </p:xfrm>
        <a:graphic>
          <a:graphicData uri="http://schemas.openxmlformats.org/drawingml/2006/table">
            <a:tbl>
              <a:tblPr firstRow="1" firstCol="1" bandRow="1"/>
              <a:tblGrid>
                <a:gridCol w="648071"/>
                <a:gridCol w="3186050"/>
                <a:gridCol w="4208807"/>
                <a:gridCol w="886065"/>
              </a:tblGrid>
              <a:tr h="6621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Определение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62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Инновации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Внешнее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финансирование научно-исследовательской деятельности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Соотношение  внебюджетных финансировани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й к числу остепененных ППС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Патенты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полезные модели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Число заявок,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зарегистрированных польским патентным бюро за 5 лет 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Участие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 проектах, финансируемых ЕК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Число проектов в рамках 7-ой Рамочной Программы Европейской</a:t>
                      </a:r>
                      <a:r>
                        <a:rPr lang="ru-RU" b="1" baseline="0" dirty="0" smtClean="0">
                          <a:latin typeface="Calibri" pitchFamily="34" charset="0"/>
                          <a:cs typeface="Calibri" pitchFamily="34" charset="0"/>
                        </a:rPr>
                        <a:t> Комиссии, реализуемые вузом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b="1" dirty="0" smtClean="0">
                          <a:latin typeface="Calibri" pitchFamily="34" charset="0"/>
                          <a:cs typeface="Calibri" pitchFamily="34" charset="0"/>
                        </a:rPr>
                        <a:t>1,5</a:t>
                      </a:r>
                      <a:endParaRPr lang="ru-RU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2555776" y="216024"/>
            <a:ext cx="439248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Perspektywy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524328" y="152400"/>
            <a:ext cx="1440160" cy="8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Impact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№3</a:t>
            </a:r>
            <a:endParaRPr lang="ru-RU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7910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_essence_of_time">
  <a:themeElements>
    <a:clrScheme name="essence_of_ti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sence_of_ti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sence_of_ti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sence_of_ti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sence_of_ti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essence_of_time</Template>
  <TotalTime>8142</TotalTime>
  <Words>3716</Words>
  <Application>Microsoft Office PowerPoint</Application>
  <PresentationFormat>Экран (4:3)</PresentationFormat>
  <Paragraphs>825</Paragraphs>
  <Slides>54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54</vt:i4>
      </vt:variant>
    </vt:vector>
  </HeadingPairs>
  <TitlesOfParts>
    <vt:vector size="56" baseType="lpstr">
      <vt:lpstr>9_essence_of_time</vt:lpstr>
      <vt:lpstr>14_essence_of_time</vt:lpstr>
      <vt:lpstr>Слайд 1</vt:lpstr>
      <vt:lpstr>Глобальный рейтинг университетов мира</vt:lpstr>
      <vt:lpstr>Глобальные рейтинги мировых университетов Параметры рейтинга ARWU  (Academic Ranking of World Universities) </vt:lpstr>
      <vt:lpstr>Глобальные рейтинги мировых университетов Параметры рейтинга THE-QS  (Times Higher Education – Quacguarelli  Symons) </vt:lpstr>
      <vt:lpstr>Национальный рейтинг университетов</vt:lpstr>
      <vt:lpstr>Национальные рейтинги университетов Perspektywy (Польша)</vt:lpstr>
      <vt:lpstr>Perspektywy       (Польша)</vt:lpstr>
      <vt:lpstr>Perspektywy</vt:lpstr>
      <vt:lpstr>Perspektywy</vt:lpstr>
      <vt:lpstr>Perspektywy</vt:lpstr>
      <vt:lpstr>Perspektywy</vt:lpstr>
      <vt:lpstr>НААР-2014, 2015 (Казахстан)</vt:lpstr>
      <vt:lpstr>Методология</vt:lpstr>
      <vt:lpstr>Сумма баллов</vt:lpstr>
      <vt:lpstr>Выводы</vt:lpstr>
      <vt:lpstr>I0 (входные данные) (Бакалавриат) </vt:lpstr>
      <vt:lpstr>I1   (Высокая концентрация талантливых студентов,  преподавателей и исследователей):</vt:lpstr>
      <vt:lpstr>I1   (Высокая концентрация талантливых студентов,  преподавателей и исследователей):</vt:lpstr>
      <vt:lpstr>I2   (Академическая мобильность):</vt:lpstr>
      <vt:lpstr> I3 (Конкурентноспособность выпускников):</vt:lpstr>
      <vt:lpstr> I4 (Конкурентноспособность научных  публикаций преподавателей специальности):</vt:lpstr>
      <vt:lpstr>I0 (входные данные):  (Магистратура) </vt:lpstr>
      <vt:lpstr>I1   (Высокая концентрация талантливых  магистрантов-исследователей):</vt:lpstr>
      <vt:lpstr>I2   (Академическая мобильность ):</vt:lpstr>
      <vt:lpstr>I3   (Конкурентоспособность магистрантов - выпускников специальности ):</vt:lpstr>
      <vt:lpstr>I4   (Конкурентоспособность научных публикаций магистрантов специальности):</vt:lpstr>
      <vt:lpstr>I0 (входные данные) (PhD)  </vt:lpstr>
      <vt:lpstr>I1   (Высокая концентрация талантливых докторантов):</vt:lpstr>
      <vt:lpstr>  I2   (Академическая мобильность)</vt:lpstr>
      <vt:lpstr>I3   (Конкурентоспособность выпускников-докторантов ):</vt:lpstr>
      <vt:lpstr>I4   (Конкурентоспособность научных публикаций докторантов  специальности в соответствии с индексом Хирша:</vt:lpstr>
      <vt:lpstr>Предложения</vt:lpstr>
      <vt:lpstr>Предложения</vt:lpstr>
      <vt:lpstr>Предложения</vt:lpstr>
      <vt:lpstr>Предложения</vt:lpstr>
      <vt:lpstr>Предложения</vt:lpstr>
      <vt:lpstr>Предложения</vt:lpstr>
      <vt:lpstr>Выводы</vt:lpstr>
      <vt:lpstr>Слайд 39</vt:lpstr>
      <vt:lpstr>Слайд 40</vt:lpstr>
      <vt:lpstr>ЕНУ им. Л. Гумилева</vt:lpstr>
      <vt:lpstr>АРГУ им. К. Жубанова</vt:lpstr>
      <vt:lpstr>ЗКАТУ им. Жангирхана</vt:lpstr>
      <vt:lpstr>ЗКГУ им. М. Утемисова</vt:lpstr>
      <vt:lpstr>Атырауский институт нефти и газа</vt:lpstr>
      <vt:lpstr>АГУ им. Х. Досмухамедова</vt:lpstr>
      <vt:lpstr>Каспийский обществ. университет</vt:lpstr>
      <vt:lpstr>АУ им. С. Байшева</vt:lpstr>
      <vt:lpstr>Аккредитация</vt:lpstr>
      <vt:lpstr>Творческие вузы</vt:lpstr>
      <vt:lpstr>Выводы</vt:lpstr>
      <vt:lpstr>Алгоритм регистрации вуза</vt:lpstr>
      <vt:lpstr>Заполнение ранжирования</vt:lpstr>
      <vt:lpstr>Рахмет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Актюбинский государственный педагогический институт</dc:title>
  <dc:creator>comp</dc:creator>
  <cp:lastModifiedBy>НЦ-РФМ</cp:lastModifiedBy>
  <cp:revision>542</cp:revision>
  <cp:lastPrinted>2013-09-13T12:46:03Z</cp:lastPrinted>
  <dcterms:created xsi:type="dcterms:W3CDTF">2009-10-30T14:11:44Z</dcterms:created>
  <dcterms:modified xsi:type="dcterms:W3CDTF">2016-01-20T10:16:39Z</dcterms:modified>
</cp:coreProperties>
</file>