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1" r:id="rId1"/>
    <p:sldMasterId id="2147483898" r:id="rId2"/>
  </p:sldMasterIdLst>
  <p:notesMasterIdLst>
    <p:notesMasterId r:id="rId57"/>
  </p:notesMasterIdLst>
  <p:handoutMasterIdLst>
    <p:handoutMasterId r:id="rId58"/>
  </p:handoutMasterIdLst>
  <p:sldIdLst>
    <p:sldId id="592" r:id="rId3"/>
    <p:sldId id="674" r:id="rId4"/>
    <p:sldId id="657" r:id="rId5"/>
    <p:sldId id="659" r:id="rId6"/>
    <p:sldId id="700" r:id="rId7"/>
    <p:sldId id="649" r:id="rId8"/>
    <p:sldId id="650" r:id="rId9"/>
    <p:sldId id="652" r:id="rId10"/>
    <p:sldId id="653" r:id="rId11"/>
    <p:sldId id="654" r:id="rId12"/>
    <p:sldId id="655" r:id="rId13"/>
    <p:sldId id="656" r:id="rId14"/>
    <p:sldId id="676" r:id="rId15"/>
    <p:sldId id="698" r:id="rId16"/>
    <p:sldId id="697" r:id="rId17"/>
    <p:sldId id="631" r:id="rId18"/>
    <p:sldId id="641" r:id="rId19"/>
    <p:sldId id="642" r:id="rId20"/>
    <p:sldId id="643" r:id="rId21"/>
    <p:sldId id="644" r:id="rId22"/>
    <p:sldId id="645" r:id="rId23"/>
    <p:sldId id="678" r:id="rId24"/>
    <p:sldId id="679" r:id="rId25"/>
    <p:sldId id="680" r:id="rId26"/>
    <p:sldId id="681" r:id="rId27"/>
    <p:sldId id="682" r:id="rId28"/>
    <p:sldId id="684" r:id="rId29"/>
    <p:sldId id="685" r:id="rId30"/>
    <p:sldId id="686" r:id="rId31"/>
    <p:sldId id="687" r:id="rId32"/>
    <p:sldId id="688" r:id="rId33"/>
    <p:sldId id="701" r:id="rId34"/>
    <p:sldId id="703" r:id="rId35"/>
    <p:sldId id="705" r:id="rId36"/>
    <p:sldId id="706" r:id="rId37"/>
    <p:sldId id="707" r:id="rId38"/>
    <p:sldId id="708" r:id="rId39"/>
    <p:sldId id="695" r:id="rId40"/>
    <p:sldId id="664" r:id="rId41"/>
    <p:sldId id="665" r:id="rId42"/>
    <p:sldId id="666" r:id="rId43"/>
    <p:sldId id="667" r:id="rId44"/>
    <p:sldId id="668" r:id="rId45"/>
    <p:sldId id="669" r:id="rId46"/>
    <p:sldId id="670" r:id="rId47"/>
    <p:sldId id="671" r:id="rId48"/>
    <p:sldId id="672" r:id="rId49"/>
    <p:sldId id="673" r:id="rId50"/>
    <p:sldId id="690" r:id="rId51"/>
    <p:sldId id="694" r:id="rId52"/>
    <p:sldId id="689" r:id="rId53"/>
    <p:sldId id="692" r:id="rId54"/>
    <p:sldId id="693" r:id="rId55"/>
    <p:sldId id="648" r:id="rId56"/>
  </p:sldIdLst>
  <p:sldSz cx="9144000" cy="6858000" type="screen4x3"/>
  <p:notesSz cx="6735763" cy="9799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99"/>
    <a:srgbClr val="66FFFF"/>
    <a:srgbClr val="FFFFCC"/>
    <a:srgbClr val="CC3300"/>
    <a:srgbClr val="0066FF"/>
    <a:srgbClr val="FF0000"/>
    <a:srgbClr val="3333FF"/>
    <a:srgbClr val="085C04"/>
    <a:srgbClr val="663300"/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0707" autoAdjust="0"/>
    <p:restoredTop sz="94660"/>
  </p:normalViewPr>
  <p:slideViewPr>
    <p:cSldViewPr>
      <p:cViewPr>
        <p:scale>
          <a:sx n="66" d="100"/>
          <a:sy n="66" d="100"/>
        </p:scale>
        <p:origin x="-3174" y="-10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906" y="-108"/>
      </p:cViewPr>
      <p:guideLst>
        <p:guide orient="horz" pos="3087"/>
        <p:guide pos="212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notesMaster" Target="notesMasters/notesMaster1.xml"/><Relationship Id="rId61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&#1056;&#1077;&#1081;&#1090;&#1080;&#1085;&#1075;\&#1042;&#1089;&#1077;%20&#1091;&#1085;&#1080;&#1074;&#1077;&#1088;&#1099;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G:\&#1056;&#1077;&#1081;&#1090;&#1080;&#1085;&#1075;\&#1044;&#1086;&#1089;&#1084;&#1091;&#1093;&#1072;&#1084;&#1077;&#1076;&#1086;&#1074;&#1072;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&#1056;&#1077;&#1081;&#1090;&#1080;&#1085;&#1075;\&#1050;&#1072;&#1089;&#1087;&#1080;&#1081;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G:\&#1056;&#1077;&#1081;&#1090;&#1080;&#1085;&#1075;\&#1041;&#1072;&#1080;&#1096;&#1077;&#1074;&#1072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1\Desktop\&#1056;&#1077;&#1081;&#1090;&#1080;&#1085;&#1075;\&#1050;&#1072;&#1079;&#1053;&#1059;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G:\&#1056;&#1077;&#1081;&#1090;&#1080;&#1085;&#1075;\&#1050;&#1072;&#1079;&#1053;&#1059;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1\Desktop\&#1056;&#1077;&#1081;&#1090;&#1080;&#1085;&#1075;\&#1045;&#1053;&#1059;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G:\&#1056;&#1077;&#1081;&#1090;&#1080;&#1085;&#1075;\&#1045;&#1053;&#1059;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G:\&#1056;&#1077;&#1081;&#1090;&#1080;&#1085;&#1075;\&#1040;&#1056;&#1043;&#1059;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G:\&#1056;&#1077;&#1081;&#1090;&#1080;&#1085;&#1075;\&#1046;&#1072;&#1085;&#1075;&#1080;&#1088;%20&#1093;&#1072;&#1085;&#1072;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G:\&#1056;&#1077;&#1081;&#1090;&#1080;&#1085;&#1075;\&#1059;&#1090;&#1077;&#1084;&#1080;&#1089;&#1086;&#1074;&#1072;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G:\&#1056;&#1077;&#1081;&#1090;&#1080;&#1085;&#1075;\&#1053;&#1077;&#1092;&#1090;&#1077;&#1075;&#1072;&#1079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12110189179233061"/>
          <c:y val="0.1652811793714464"/>
          <c:w val="0.48262029746281776"/>
          <c:h val="0.80436716243802853"/>
        </c:manualLayout>
      </c:layout>
      <c:radarChart>
        <c:radarStyle val="marker"/>
        <c:ser>
          <c:idx val="9"/>
          <c:order val="9"/>
          <c:tx>
            <c:v>ЕНУ им. Гумилева</c:v>
          </c:tx>
          <c:marker>
            <c:symbol val="none"/>
          </c:marker>
          <c:cat>
            <c:strLit>
              <c:ptCount val="1"/>
              <c:pt idx="0">
                <c:v>акк</c:v>
              </c:pt>
            </c:strLit>
          </c:cat>
          <c:val>
            <c:numRef>
              <c:f>Лист1!$B$2:$F$2</c:f>
              <c:numCache>
                <c:formatCode>General</c:formatCode>
                <c:ptCount val="5"/>
                <c:pt idx="0">
                  <c:v>25</c:v>
                </c:pt>
                <c:pt idx="1">
                  <c:v>93</c:v>
                </c:pt>
                <c:pt idx="2">
                  <c:v>90</c:v>
                </c:pt>
                <c:pt idx="3">
                  <c:v>100</c:v>
                </c:pt>
                <c:pt idx="4">
                  <c:v>100</c:v>
                </c:pt>
              </c:numCache>
            </c:numRef>
          </c:val>
        </c:ser>
        <c:ser>
          <c:idx val="10"/>
          <c:order val="10"/>
          <c:tx>
            <c:v>КазНУ им. Аль-Фараби</c:v>
          </c:tx>
          <c:marker>
            <c:symbol val="none"/>
          </c:marker>
          <c:cat>
            <c:strLit>
              <c:ptCount val="1"/>
              <c:pt idx="0">
                <c:v>акк</c:v>
              </c:pt>
            </c:strLit>
          </c:cat>
          <c:val>
            <c:numRef>
              <c:f>Лист1!$B$3:$F$3</c:f>
              <c:numCache>
                <c:formatCode>General</c:formatCode>
                <c:ptCount val="5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83</c:v>
                </c:pt>
                <c:pt idx="4">
                  <c:v>88</c:v>
                </c:pt>
              </c:numCache>
            </c:numRef>
          </c:val>
        </c:ser>
        <c:ser>
          <c:idx val="11"/>
          <c:order val="11"/>
          <c:tx>
            <c:v>ЗКГУ им. Утемисова</c:v>
          </c:tx>
          <c:marker>
            <c:symbol val="none"/>
          </c:marker>
          <c:cat>
            <c:strLit>
              <c:ptCount val="1"/>
              <c:pt idx="0">
                <c:v>акк</c:v>
              </c:pt>
            </c:strLit>
          </c:cat>
          <c:val>
            <c:numRef>
              <c:f>Лист1!$B$4:$F$4</c:f>
              <c:numCache>
                <c:formatCode>General</c:formatCode>
                <c:ptCount val="5"/>
                <c:pt idx="0">
                  <c:v>5</c:v>
                </c:pt>
                <c:pt idx="1">
                  <c:v>8</c:v>
                </c:pt>
                <c:pt idx="2">
                  <c:v>11</c:v>
                </c:pt>
                <c:pt idx="3">
                  <c:v>20</c:v>
                </c:pt>
                <c:pt idx="4">
                  <c:v>0</c:v>
                </c:pt>
              </c:numCache>
            </c:numRef>
          </c:val>
        </c:ser>
        <c:ser>
          <c:idx val="12"/>
          <c:order val="12"/>
          <c:tx>
            <c:v>Эталон</c:v>
          </c:tx>
          <c:marker>
            <c:symbol val="none"/>
          </c:marker>
          <c:cat>
            <c:strLit>
              <c:ptCount val="1"/>
              <c:pt idx="0">
                <c:v>акк</c:v>
              </c:pt>
            </c:strLit>
          </c:cat>
          <c:val>
            <c:numRef>
              <c:f>Лист1!$B$5:$F$5</c:f>
              <c:numCache>
                <c:formatCode>General</c:formatCode>
                <c:ptCount val="5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</c:numCache>
            </c:numRef>
          </c:val>
        </c:ser>
        <c:ser>
          <c:idx val="13"/>
          <c:order val="13"/>
          <c:tx>
            <c:v>ЗКАТУ им. Жангир хана</c:v>
          </c:tx>
          <c:marker>
            <c:symbol val="none"/>
          </c:marker>
          <c:cat>
            <c:strLit>
              <c:ptCount val="1"/>
              <c:pt idx="0">
                <c:v>акк</c:v>
              </c:pt>
            </c:strLit>
          </c:cat>
          <c:val>
            <c:numRef>
              <c:f>Лист1!$B$6:$F$6</c:f>
              <c:numCache>
                <c:formatCode>General</c:formatCode>
                <c:ptCount val="5"/>
                <c:pt idx="0">
                  <c:v>6</c:v>
                </c:pt>
                <c:pt idx="1">
                  <c:v>6</c:v>
                </c:pt>
                <c:pt idx="2">
                  <c:v>6</c:v>
                </c:pt>
                <c:pt idx="3">
                  <c:v>9</c:v>
                </c:pt>
                <c:pt idx="4">
                  <c:v>6</c:v>
                </c:pt>
              </c:numCache>
            </c:numRef>
          </c:val>
        </c:ser>
        <c:ser>
          <c:idx val="14"/>
          <c:order val="14"/>
          <c:tx>
            <c:v>Атырауский институт нефти и газа</c:v>
          </c:tx>
          <c:marker>
            <c:symbol val="none"/>
          </c:marker>
          <c:cat>
            <c:strLit>
              <c:ptCount val="1"/>
              <c:pt idx="0">
                <c:v>акк</c:v>
              </c:pt>
            </c:strLit>
          </c:cat>
          <c:val>
            <c:numRef>
              <c:f>Лист1!$B$7:$F$7</c:f>
              <c:numCache>
                <c:formatCode>General</c:formatCode>
                <c:ptCount val="5"/>
                <c:pt idx="0">
                  <c:v>4</c:v>
                </c:pt>
                <c:pt idx="1">
                  <c:v>5</c:v>
                </c:pt>
                <c:pt idx="2">
                  <c:v>3</c:v>
                </c:pt>
                <c:pt idx="3">
                  <c:v>21</c:v>
                </c:pt>
                <c:pt idx="4">
                  <c:v>5</c:v>
                </c:pt>
              </c:numCache>
            </c:numRef>
          </c:val>
        </c:ser>
        <c:ser>
          <c:idx val="15"/>
          <c:order val="15"/>
          <c:tx>
            <c:v>Каспийский обществ. университет</c:v>
          </c:tx>
          <c:marker>
            <c:symbol val="none"/>
          </c:marker>
          <c:cat>
            <c:strLit>
              <c:ptCount val="1"/>
              <c:pt idx="0">
                <c:v>акк</c:v>
              </c:pt>
            </c:strLit>
          </c:cat>
          <c:val>
            <c:numRef>
              <c:f>Лист1!$B$8:$F$8</c:f>
              <c:numCache>
                <c:formatCode>General</c:formatCode>
                <c:ptCount val="5"/>
                <c:pt idx="0">
                  <c:v>0</c:v>
                </c:pt>
                <c:pt idx="1">
                  <c:v>8</c:v>
                </c:pt>
                <c:pt idx="2">
                  <c:v>4</c:v>
                </c:pt>
                <c:pt idx="3">
                  <c:v>10</c:v>
                </c:pt>
                <c:pt idx="4">
                  <c:v>1</c:v>
                </c:pt>
              </c:numCache>
            </c:numRef>
          </c:val>
        </c:ser>
        <c:ser>
          <c:idx val="16"/>
          <c:order val="16"/>
          <c:tx>
            <c:v>АГУ им. Досмухамедова</c:v>
          </c:tx>
          <c:marker>
            <c:symbol val="none"/>
          </c:marker>
          <c:cat>
            <c:strLit>
              <c:ptCount val="1"/>
              <c:pt idx="0">
                <c:v>акк</c:v>
              </c:pt>
            </c:strLit>
          </c:cat>
          <c:val>
            <c:numRef>
              <c:f>Лист1!$B$9:$F$9</c:f>
              <c:numCache>
                <c:formatCode>General</c:formatCode>
                <c:ptCount val="5"/>
                <c:pt idx="0">
                  <c:v>1</c:v>
                </c:pt>
                <c:pt idx="1">
                  <c:v>4</c:v>
                </c:pt>
                <c:pt idx="2">
                  <c:v>1</c:v>
                </c:pt>
                <c:pt idx="3">
                  <c:v>20</c:v>
                </c:pt>
                <c:pt idx="4">
                  <c:v>2</c:v>
                </c:pt>
              </c:numCache>
            </c:numRef>
          </c:val>
        </c:ser>
        <c:ser>
          <c:idx val="17"/>
          <c:order val="17"/>
          <c:tx>
            <c:v>АУ им. Баишева</c:v>
          </c:tx>
          <c:cat>
            <c:strLit>
              <c:ptCount val="1"/>
              <c:pt idx="0">
                <c:v>акк</c:v>
              </c:pt>
            </c:strLit>
          </c:cat>
          <c:val>
            <c:numRef>
              <c:f>Лист1!$B$10:$F$10</c:f>
              <c:numCache>
                <c:formatCode>General</c:formatCode>
                <c:ptCount val="5"/>
                <c:pt idx="0">
                  <c:v>6</c:v>
                </c:pt>
                <c:pt idx="1">
                  <c:v>3</c:v>
                </c:pt>
                <c:pt idx="2">
                  <c:v>1</c:v>
                </c:pt>
                <c:pt idx="3">
                  <c:v>5</c:v>
                </c:pt>
                <c:pt idx="4">
                  <c:v>0</c:v>
                </c:pt>
              </c:numCache>
            </c:numRef>
          </c:val>
        </c:ser>
        <c:ser>
          <c:idx val="18"/>
          <c:order val="18"/>
          <c:tx>
            <c:v>АРГУ им. К.Жубанова</c:v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strLit>
              <c:ptCount val="1"/>
              <c:pt idx="0">
                <c:v>акк</c:v>
              </c:pt>
            </c:strLit>
          </c:cat>
          <c:val>
            <c:numRef>
              <c:f>Лист1!$B$11:$F$11</c:f>
              <c:numCache>
                <c:formatCode>General</c:formatCode>
                <c:ptCount val="5"/>
                <c:pt idx="0">
                  <c:v>13</c:v>
                </c:pt>
                <c:pt idx="1">
                  <c:v>19</c:v>
                </c:pt>
                <c:pt idx="2">
                  <c:v>8</c:v>
                </c:pt>
                <c:pt idx="3">
                  <c:v>55</c:v>
                </c:pt>
                <c:pt idx="4">
                  <c:v>15</c:v>
                </c:pt>
              </c:numCache>
            </c:numRef>
          </c:val>
        </c:ser>
        <c:ser>
          <c:idx val="0"/>
          <c:order val="0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'G:\Рейтинг\[Баишева.xlsx]Лист1'!$B$2:$F$2</c:f>
              <c:numCache>
                <c:formatCode>General</c:formatCode>
                <c:ptCount val="5"/>
              </c:numCache>
            </c:numRef>
          </c:val>
        </c:ser>
        <c:ser>
          <c:idx val="1"/>
          <c:order val="1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'G:\Рейтинг\[Баишева.xlsx]Лист1'!$B$3:$F$3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'G:\Рейтинг\[Баишева.xlsx]Лист1'!$B$4:$F$4</c:f>
              <c:numCache>
                <c:formatCode>General</c:formatCode>
                <c:ptCount val="5"/>
              </c:numCache>
            </c:numRef>
          </c:val>
        </c:ser>
        <c:ser>
          <c:idx val="3"/>
          <c:order val="3"/>
          <c:tx>
            <c:v>Эталон</c:v>
          </c:tx>
          <c:marker>
            <c:symbol val="none"/>
          </c:marker>
          <c:dLbls>
            <c:dLbl>
              <c:idx val="0"/>
              <c:layout>
                <c:manualLayout>
                  <c:x val="1.9521717911176208E-3"/>
                  <c:y val="-0.32290235596163841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Аккредитация</a:t>
                    </a:r>
                    <a:endParaRPr lang="en-US"/>
                  </a:p>
                </c:rich>
              </c:tx>
              <c:showVal val="1"/>
            </c:dLbl>
            <c:dLbl>
              <c:idx val="1"/>
              <c:layout>
                <c:manualLayout>
                  <c:x val="0.21495670815812479"/>
                  <c:y val="-8.9339996173264768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Талантливые</a:t>
                    </a:r>
                    <a:r>
                      <a:rPr lang="ru-RU" baseline="0" dirty="0"/>
                      <a:t> </a:t>
                    </a:r>
                    <a:endParaRPr lang="ru-RU" baseline="0" dirty="0" smtClean="0"/>
                  </a:p>
                  <a:p>
                    <a:r>
                      <a:rPr lang="ru-RU" baseline="0" dirty="0" smtClean="0"/>
                      <a:t>студенты </a:t>
                    </a:r>
                    <a:r>
                      <a:rPr lang="ru-RU" baseline="0" dirty="0"/>
                      <a:t>и ППС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layout>
                <c:manualLayout>
                  <c:x val="9.5446682947279246E-2"/>
                  <c:y val="0.2565040998531028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Академическая</a:t>
                    </a:r>
                    <a:r>
                      <a:rPr lang="ru-RU" baseline="0"/>
                      <a:t> мобильность</a:t>
                    </a:r>
                    <a:endParaRPr lang="en-US"/>
                  </a:p>
                </c:rich>
              </c:tx>
              <c:showVal val="1"/>
            </c:dLbl>
            <c:dLbl>
              <c:idx val="3"/>
              <c:layout>
                <c:manualLayout>
                  <c:x val="-8.9238962036529229E-2"/>
                  <c:y val="0.24344845171524196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Выпускники</a:t>
                    </a:r>
                    <a:endParaRPr lang="en-US"/>
                  </a:p>
                </c:rich>
              </c:tx>
              <c:showVal val="1"/>
            </c:dLbl>
            <c:dLbl>
              <c:idx val="4"/>
              <c:layout>
                <c:manualLayout>
                  <c:x val="-0.20030673297446336"/>
                  <c:y val="-9.1048341229084048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Научные</a:t>
                    </a:r>
                    <a:r>
                      <a:rPr lang="ru-RU" baseline="0"/>
                      <a:t> </a:t>
                    </a:r>
                  </a:p>
                  <a:p>
                    <a:r>
                      <a:rPr lang="ru-RU" baseline="0"/>
                      <a:t>публикации</a:t>
                    </a:r>
                    <a:endParaRPr lang="en-US"/>
                  </a:p>
                </c:rich>
              </c:tx>
              <c:showVal val="1"/>
            </c:dLbl>
            <c:showVal val="1"/>
          </c:dLbls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'G:\Рейтинг\[Баишева.xlsx]Лист1'!$B$5:$F$5</c:f>
              <c:numCache>
                <c:formatCode>General</c:formatCode>
                <c:ptCount val="5"/>
                <c:pt idx="0">
                  <c:v>15</c:v>
                </c:pt>
                <c:pt idx="1">
                  <c:v>15</c:v>
                </c:pt>
                <c:pt idx="2">
                  <c:v>15</c:v>
                </c:pt>
                <c:pt idx="3">
                  <c:v>15</c:v>
                </c:pt>
                <c:pt idx="4">
                  <c:v>15</c:v>
                </c:pt>
              </c:numCache>
            </c:numRef>
          </c:val>
        </c:ser>
        <c:ser>
          <c:idx val="4"/>
          <c:order val="4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'G:\Рейтинг\[Баишева.xlsx]Лист1'!$B$6:$F$6</c:f>
              <c:numCache>
                <c:formatCode>General</c:formatCode>
                <c:ptCount val="5"/>
              </c:numCache>
            </c:numRef>
          </c:val>
        </c:ser>
        <c:ser>
          <c:idx val="5"/>
          <c:order val="5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'G:\Рейтинг\[Баишева.xlsx]Лист1'!$B$7:$F$7</c:f>
              <c:numCache>
                <c:formatCode>General</c:formatCode>
                <c:ptCount val="5"/>
              </c:numCache>
            </c:numRef>
          </c:val>
        </c:ser>
        <c:ser>
          <c:idx val="6"/>
          <c:order val="6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'G:\Рейтинг\[Баишева.xlsx]Лист1'!$B$8:$F$8</c:f>
              <c:numCache>
                <c:formatCode>General</c:formatCode>
                <c:ptCount val="5"/>
              </c:numCache>
            </c:numRef>
          </c:val>
        </c:ser>
        <c:ser>
          <c:idx val="7"/>
          <c:order val="7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'G:\Рейтинг\[Баишева.xlsx]Лист1'!$B$9:$F$9</c:f>
              <c:numCache>
                <c:formatCode>General</c:formatCode>
                <c:ptCount val="5"/>
              </c:numCache>
            </c:numRef>
          </c:val>
        </c:ser>
        <c:ser>
          <c:idx val="8"/>
          <c:order val="8"/>
          <c:tx>
            <c:v>АУ им. Баишева</c:v>
          </c:tx>
          <c:spPr>
            <a:ln>
              <a:solidFill>
                <a:srgbClr val="FFCC00"/>
              </a:solidFill>
            </a:ln>
          </c:spPr>
          <c:marker>
            <c:symbol val="none"/>
          </c:marker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'G:\Рейтинг\[Баишева.xlsx]Лист1'!$B$10:$F$10</c:f>
              <c:numCache>
                <c:formatCode>General</c:formatCode>
                <c:ptCount val="5"/>
                <c:pt idx="0">
                  <c:v>6</c:v>
                </c:pt>
                <c:pt idx="1">
                  <c:v>3</c:v>
                </c:pt>
                <c:pt idx="2">
                  <c:v>1</c:v>
                </c:pt>
                <c:pt idx="3">
                  <c:v>5</c:v>
                </c:pt>
                <c:pt idx="4">
                  <c:v>0</c:v>
                </c:pt>
              </c:numCache>
            </c:numRef>
          </c:val>
        </c:ser>
        <c:axId val="72952832"/>
        <c:axId val="72962816"/>
      </c:radarChart>
      <c:catAx>
        <c:axId val="72952832"/>
        <c:scaling>
          <c:orientation val="minMax"/>
        </c:scaling>
        <c:delete val="1"/>
        <c:axPos val="b"/>
        <c:majorGridlines/>
        <c:tickLblPos val="none"/>
        <c:crossAx val="72962816"/>
        <c:crosses val="autoZero"/>
        <c:auto val="1"/>
        <c:lblAlgn val="ctr"/>
        <c:lblOffset val="100"/>
      </c:catAx>
      <c:valAx>
        <c:axId val="72962816"/>
        <c:scaling>
          <c:orientation val="minMax"/>
        </c:scaling>
        <c:axPos val="l"/>
        <c:majorGridlines/>
        <c:numFmt formatCode="General" sourceLinked="1"/>
        <c:majorTickMark val="cross"/>
        <c:tickLblPos val="nextTo"/>
        <c:crossAx val="72952832"/>
        <c:crosses val="autoZero"/>
        <c:crossBetween val="between"/>
      </c:valAx>
    </c:plotArea>
    <c:legend>
      <c:legendPos val="r"/>
      <c:legendEntry>
        <c:idx val="10"/>
        <c:delete val="1"/>
      </c:legendEntry>
      <c:legendEntry>
        <c:idx val="11"/>
        <c:delete val="1"/>
      </c:legendEntry>
      <c:legendEntry>
        <c:idx val="12"/>
        <c:delete val="1"/>
      </c:legendEntry>
      <c:legendEntry>
        <c:idx val="14"/>
        <c:delete val="1"/>
      </c:legendEntry>
      <c:legendEntry>
        <c:idx val="15"/>
        <c:delete val="1"/>
      </c:legendEntry>
      <c:legendEntry>
        <c:idx val="16"/>
        <c:delete val="1"/>
      </c:legendEntry>
      <c:legendEntry>
        <c:idx val="17"/>
        <c:delete val="1"/>
      </c:legendEntry>
      <c:txPr>
        <a:bodyPr/>
        <a:lstStyle/>
        <a:p>
          <a:pPr rtl="0">
            <a:defRPr/>
          </a:pPr>
          <a:endParaRPr lang="ru-RU"/>
        </a:p>
      </c:txPr>
    </c:legend>
    <c:plotVisOnly val="1"/>
    <c:dispBlanksAs val="gap"/>
  </c:chart>
  <c:spPr>
    <a:ln>
      <a:noFill/>
    </a:ln>
  </c:sp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>
        <c:manualLayout>
          <c:layoutTarget val="inner"/>
          <c:xMode val="edge"/>
          <c:yMode val="edge"/>
          <c:x val="0.10580229284810913"/>
          <c:y val="0.10411934585612256"/>
          <c:w val="0.48262029746281776"/>
          <c:h val="0.80436716243802853"/>
        </c:manualLayout>
      </c:layout>
      <c:radarChart>
        <c:radarStyle val="marker"/>
        <c:ser>
          <c:idx val="9"/>
          <c:order val="7"/>
          <c:val>
            <c:numRef>
              <c:f>Лист1!$B$2:$F$2</c:f>
              <c:numCache>
                <c:formatCode>General</c:formatCode>
                <c:ptCount val="5"/>
              </c:numCache>
            </c:numRef>
          </c:val>
        </c:ser>
        <c:ser>
          <c:idx val="10"/>
          <c:order val="8"/>
          <c:val>
            <c:numRef>
              <c:f>Лист1!$B$3:$F$3</c:f>
              <c:numCache>
                <c:formatCode>General</c:formatCode>
                <c:ptCount val="5"/>
              </c:numCache>
            </c:numRef>
          </c:val>
        </c:ser>
        <c:ser>
          <c:idx val="11"/>
          <c:order val="9"/>
          <c:val>
            <c:numRef>
              <c:f>Лист1!$B$4:$F$4</c:f>
              <c:numCache>
                <c:formatCode>General</c:formatCode>
                <c:ptCount val="5"/>
              </c:numCache>
            </c:numRef>
          </c:val>
        </c:ser>
        <c:ser>
          <c:idx val="12"/>
          <c:order val="10"/>
          <c:tx>
            <c:v>Эталон</c:v>
          </c:tx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ru-RU" sz="1200"/>
                      <a:t>Аккредитация</a:t>
                    </a:r>
                    <a:endParaRPr lang="ru-RU"/>
                  </a:p>
                </c:rich>
              </c:tx>
              <c:showVal val="1"/>
            </c:dLbl>
            <c:dLbl>
              <c:idx val="1"/>
              <c:layout>
                <c:manualLayout>
                  <c:x val="4.835924006908462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Талантливые студенты и ППС</a:t>
                    </a:r>
                    <a:endParaRPr lang="ru-RU"/>
                  </a:p>
                </c:rich>
              </c:tx>
              <c:showVal val="1"/>
            </c:dLbl>
            <c:dLbl>
              <c:idx val="2"/>
              <c:tx>
                <c:rich>
                  <a:bodyPr/>
                  <a:lstStyle/>
                  <a:p>
                    <a:r>
                      <a:rPr lang="ru-RU" sz="1200"/>
                      <a:t>Академическая мобильность</a:t>
                    </a:r>
                    <a:endParaRPr lang="ru-RU"/>
                  </a:p>
                </c:rich>
              </c:tx>
              <c:showVal val="1"/>
            </c:dLbl>
            <c:dLbl>
              <c:idx val="3"/>
              <c:tx>
                <c:rich>
                  <a:bodyPr/>
                  <a:lstStyle/>
                  <a:p>
                    <a:r>
                      <a:rPr lang="ru-RU" sz="1200"/>
                      <a:t>Выпускники</a:t>
                    </a:r>
                    <a:endParaRPr lang="ru-RU"/>
                  </a:p>
                </c:rich>
              </c:tx>
              <c:showVal val="1"/>
            </c:dLbl>
            <c:dLbl>
              <c:idx val="4"/>
              <c:layout>
                <c:manualLayout>
                  <c:x val="-1.2048192771084338E-2"/>
                  <c:y val="2.0202025557948401E-2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Научные</a:t>
                    </a:r>
                  </a:p>
                  <a:p>
                    <a:r>
                      <a:rPr lang="ru-RU" sz="1200"/>
                      <a:t> публикации</a:t>
                    </a:r>
                    <a:endParaRPr lang="ru-RU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</c:dLbls>
          <c:val>
            <c:numRef>
              <c:f>Лист1!$B$5:$F$5</c:f>
              <c:numCache>
                <c:formatCode>General</c:formatCode>
                <c:ptCount val="5"/>
                <c:pt idx="0">
                  <c:v>30</c:v>
                </c:pt>
                <c:pt idx="1">
                  <c:v>30</c:v>
                </c:pt>
                <c:pt idx="2">
                  <c:v>30</c:v>
                </c:pt>
                <c:pt idx="3">
                  <c:v>30</c:v>
                </c:pt>
                <c:pt idx="4">
                  <c:v>30</c:v>
                </c:pt>
              </c:numCache>
            </c:numRef>
          </c:val>
        </c:ser>
        <c:ser>
          <c:idx val="13"/>
          <c:order val="11"/>
          <c:val>
            <c:numRef>
              <c:f>Лист1!$B$6:$F$6</c:f>
              <c:numCache>
                <c:formatCode>General</c:formatCode>
                <c:ptCount val="5"/>
              </c:numCache>
            </c:numRef>
          </c:val>
        </c:ser>
        <c:ser>
          <c:idx val="14"/>
          <c:order val="12"/>
          <c:val>
            <c:numRef>
              <c:f>Лист1!$B$7:$F$7</c:f>
              <c:numCache>
                <c:formatCode>General</c:formatCode>
                <c:ptCount val="5"/>
              </c:numCache>
            </c:numRef>
          </c:val>
        </c:ser>
        <c:ser>
          <c:idx val="15"/>
          <c:order val="13"/>
          <c:val>
            <c:numRef>
              <c:f>Лист1!$B$8:$F$8</c:f>
              <c:numCache>
                <c:formatCode>General</c:formatCode>
                <c:ptCount val="5"/>
              </c:numCache>
            </c:numRef>
          </c:val>
        </c:ser>
        <c:ser>
          <c:idx val="16"/>
          <c:order val="14"/>
          <c:tx>
            <c:v>АГУ им. Досмухамедова</c:v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val>
            <c:numRef>
              <c:f>Лист1!$B$9:$F$9</c:f>
              <c:numCache>
                <c:formatCode>General</c:formatCode>
                <c:ptCount val="5"/>
                <c:pt idx="0">
                  <c:v>1</c:v>
                </c:pt>
                <c:pt idx="1">
                  <c:v>4</c:v>
                </c:pt>
                <c:pt idx="2">
                  <c:v>1</c:v>
                </c:pt>
                <c:pt idx="3">
                  <c:v>20</c:v>
                </c:pt>
                <c:pt idx="4">
                  <c:v>2</c:v>
                </c:pt>
              </c:numCache>
            </c:numRef>
          </c:val>
        </c:ser>
        <c:ser>
          <c:idx val="17"/>
          <c:order val="15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[1]Лист1!$B$2:$F$2</c:f>
              <c:numCache>
                <c:formatCode>General</c:formatCode>
                <c:ptCount val="5"/>
              </c:numCache>
            </c:numRef>
          </c:val>
        </c:ser>
        <c:ser>
          <c:idx val="18"/>
          <c:order val="16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[1]Лист1!$B$3:$F$3</c:f>
              <c:numCache>
                <c:formatCode>General</c:formatCode>
                <c:ptCount val="5"/>
              </c:numCache>
            </c:numRef>
          </c:val>
        </c:ser>
        <c:ser>
          <c:idx val="19"/>
          <c:order val="17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[1]Лист1!$B$4:$F$4</c:f>
              <c:numCache>
                <c:formatCode>General</c:formatCode>
                <c:ptCount val="5"/>
              </c:numCache>
            </c:numRef>
          </c:val>
        </c:ser>
        <c:ser>
          <c:idx val="20"/>
          <c:order val="18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[1]Лист1!$B$6:$F$6</c:f>
              <c:numCache>
                <c:formatCode>General</c:formatCode>
                <c:ptCount val="5"/>
              </c:numCache>
            </c:numRef>
          </c:val>
        </c:ser>
        <c:ser>
          <c:idx val="21"/>
          <c:order val="19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[1]Лист1!$B$7:$F$7</c:f>
              <c:numCache>
                <c:formatCode>General</c:formatCode>
                <c:ptCount val="5"/>
              </c:numCache>
            </c:numRef>
          </c:val>
        </c:ser>
        <c:ser>
          <c:idx val="22"/>
          <c:order val="20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[1]Лист1!$B$8:$F$8</c:f>
              <c:numCache>
                <c:formatCode>General</c:formatCode>
                <c:ptCount val="5"/>
              </c:numCache>
            </c:numRef>
          </c:val>
        </c:ser>
        <c:ser>
          <c:idx val="23"/>
          <c:order val="21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[1]Лист1!$B$9:$F$9</c:f>
              <c:numCache>
                <c:formatCode>General</c:formatCode>
                <c:ptCount val="5"/>
              </c:numCache>
            </c:numRef>
          </c:val>
        </c:ser>
        <c:ser>
          <c:idx val="0"/>
          <c:order val="0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[1]Лист1!$B$2:$F$2</c:f>
              <c:numCache>
                <c:formatCode>General</c:formatCode>
                <c:ptCount val="5"/>
              </c:numCache>
            </c:numRef>
          </c:val>
        </c:ser>
        <c:ser>
          <c:idx val="1"/>
          <c:order val="1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[1]Лист1!$B$3:$F$3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[1]Лист1!$B$4:$F$4</c:f>
              <c:numCache>
                <c:formatCode>General</c:formatCode>
                <c:ptCount val="5"/>
              </c:numCache>
            </c:numRef>
          </c:val>
        </c:ser>
        <c:ser>
          <c:idx val="4"/>
          <c:order val="3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[1]Лист1!$B$6:$F$6</c:f>
              <c:numCache>
                <c:formatCode>General</c:formatCode>
                <c:ptCount val="5"/>
              </c:numCache>
            </c:numRef>
          </c:val>
        </c:ser>
        <c:ser>
          <c:idx val="5"/>
          <c:order val="4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[1]Лист1!$B$7:$F$7</c:f>
              <c:numCache>
                <c:formatCode>General</c:formatCode>
                <c:ptCount val="5"/>
              </c:numCache>
            </c:numRef>
          </c:val>
        </c:ser>
        <c:ser>
          <c:idx val="6"/>
          <c:order val="5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[1]Лист1!$B$8:$F$8</c:f>
              <c:numCache>
                <c:formatCode>General</c:formatCode>
                <c:ptCount val="5"/>
              </c:numCache>
            </c:numRef>
          </c:val>
        </c:ser>
        <c:ser>
          <c:idx val="7"/>
          <c:order val="6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[1]Лист1!$B$9:$F$9</c:f>
              <c:numCache>
                <c:formatCode>General</c:formatCode>
                <c:ptCount val="5"/>
              </c:numCache>
            </c:numRef>
          </c:val>
        </c:ser>
        <c:axId val="82797696"/>
        <c:axId val="82799232"/>
      </c:radarChart>
      <c:catAx>
        <c:axId val="82797696"/>
        <c:scaling>
          <c:orientation val="minMax"/>
        </c:scaling>
        <c:delete val="1"/>
        <c:axPos val="b"/>
        <c:majorGridlines/>
        <c:tickLblPos val="none"/>
        <c:crossAx val="82799232"/>
        <c:crosses val="autoZero"/>
        <c:auto val="1"/>
        <c:lblAlgn val="ctr"/>
        <c:lblOffset val="100"/>
      </c:catAx>
      <c:valAx>
        <c:axId val="82799232"/>
        <c:scaling>
          <c:orientation val="minMax"/>
        </c:scaling>
        <c:axPos val="l"/>
        <c:majorGridlines/>
        <c:numFmt formatCode="General" sourceLinked="1"/>
        <c:majorTickMark val="cross"/>
        <c:tickLblPos val="nextTo"/>
        <c:crossAx val="82797696"/>
        <c:crosses val="autoZero"/>
        <c:crossBetween val="between"/>
      </c:valAx>
    </c:plotArea>
    <c:legend>
      <c:legendPos val="r"/>
      <c:legendEntry>
        <c:idx val="0"/>
        <c:delete val="1"/>
      </c:legendEntry>
      <c:legendEntry>
        <c:idx val="1"/>
        <c:delete val="1"/>
      </c:legendEntry>
      <c:legendEntry>
        <c:idx val="2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8"/>
        <c:delete val="1"/>
      </c:legendEntry>
      <c:legendEntry>
        <c:idx val="9"/>
        <c:delete val="1"/>
      </c:legendEntry>
      <c:legendEntry>
        <c:idx val="10"/>
        <c:delete val="1"/>
      </c:legendEntry>
      <c:legendEntry>
        <c:idx val="11"/>
        <c:delete val="1"/>
      </c:legendEntry>
      <c:legendEntry>
        <c:idx val="12"/>
        <c:delete val="1"/>
      </c:legendEntry>
      <c:legendEntry>
        <c:idx val="13"/>
        <c:delete val="1"/>
      </c:legendEntry>
      <c:legendEntry>
        <c:idx val="14"/>
        <c:delete val="1"/>
      </c:legendEntry>
      <c:legendEntry>
        <c:idx val="15"/>
        <c:delete val="1"/>
      </c:legendEntry>
      <c:legendEntry>
        <c:idx val="16"/>
        <c:delete val="1"/>
      </c:legendEntry>
      <c:legendEntry>
        <c:idx val="17"/>
        <c:delete val="1"/>
      </c:legendEntry>
      <c:legendEntry>
        <c:idx val="18"/>
        <c:delete val="1"/>
      </c:legendEntry>
      <c:legendEntry>
        <c:idx val="19"/>
        <c:delete val="1"/>
      </c:legendEntry>
      <c:legendEntry>
        <c:idx val="20"/>
        <c:delete val="1"/>
      </c:legendEntry>
      <c:legendEntry>
        <c:idx val="21"/>
        <c:delete val="1"/>
      </c:legendEntry>
      <c:layout>
        <c:manualLayout>
          <c:xMode val="edge"/>
          <c:yMode val="edge"/>
          <c:x val="0.64778831862884756"/>
          <c:y val="8.0483597254327147E-2"/>
          <c:w val="0.30650546919977051"/>
          <c:h val="0.13641045318684897"/>
        </c:manualLayout>
      </c:layout>
      <c:txPr>
        <a:bodyPr/>
        <a:lstStyle/>
        <a:p>
          <a:pPr rtl="0">
            <a:defRPr sz="1100"/>
          </a:pPr>
          <a:endParaRPr lang="ru-RU"/>
        </a:p>
      </c:txPr>
    </c:legend>
    <c:plotVisOnly val="1"/>
    <c:dispBlanksAs val="gap"/>
  </c:chart>
  <c:spPr>
    <a:ln>
      <a:noFill/>
    </a:ln>
  </c:sp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>
        <c:manualLayout>
          <c:layoutTarget val="inner"/>
          <c:xMode val="edge"/>
          <c:yMode val="edge"/>
          <c:x val="0.13252446983950014"/>
          <c:y val="8.8557139701335705E-2"/>
          <c:w val="0.48262029746281776"/>
          <c:h val="0.80436716243802853"/>
        </c:manualLayout>
      </c:layout>
      <c:radarChart>
        <c:radarStyle val="marker"/>
        <c:ser>
          <c:idx val="0"/>
          <c:order val="0"/>
          <c:val>
            <c:numRef>
              <c:f>Лист1!$B$2:$F$2</c:f>
              <c:numCache>
                <c:formatCode>General</c:formatCode>
                <c:ptCount val="5"/>
              </c:numCache>
            </c:numRef>
          </c:val>
        </c:ser>
        <c:ser>
          <c:idx val="1"/>
          <c:order val="1"/>
          <c:val>
            <c:numRef>
              <c:f>Лист1!$B$3:$F$3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val>
            <c:numRef>
              <c:f>Лист1!$B$4:$F$4</c:f>
              <c:numCache>
                <c:formatCode>General</c:formatCode>
                <c:ptCount val="5"/>
              </c:numCache>
            </c:numRef>
          </c:val>
        </c:ser>
        <c:ser>
          <c:idx val="3"/>
          <c:order val="3"/>
          <c:tx>
            <c:v>Эталон</c:v>
          </c:tx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ru-RU" sz="1200"/>
                      <a:t>Аккредитация</a:t>
                    </a:r>
                    <a:endParaRPr lang="ru-RU"/>
                  </a:p>
                </c:rich>
              </c:tx>
              <c:showVal val="1"/>
            </c:dLbl>
            <c:dLbl>
              <c:idx val="1"/>
              <c:layout>
                <c:manualLayout>
                  <c:x val="6.6076696165191739E-2"/>
                  <c:y val="1.2251146575482938E-2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Талантливые студенты и ППС</a:t>
                    </a:r>
                    <a:endParaRPr lang="ru-RU"/>
                  </a:p>
                </c:rich>
              </c:tx>
              <c:showVal val="1"/>
            </c:dLbl>
            <c:dLbl>
              <c:idx val="2"/>
              <c:tx>
                <c:rich>
                  <a:bodyPr/>
                  <a:lstStyle/>
                  <a:p>
                    <a:r>
                      <a:rPr lang="ru-RU" sz="1200"/>
                      <a:t>Академическая мобильность</a:t>
                    </a:r>
                    <a:endParaRPr lang="ru-RU"/>
                  </a:p>
                </c:rich>
              </c:tx>
              <c:showVal val="1"/>
            </c:dLbl>
            <c:dLbl>
              <c:idx val="3"/>
              <c:tx>
                <c:rich>
                  <a:bodyPr/>
                  <a:lstStyle/>
                  <a:p>
                    <a:r>
                      <a:rPr lang="ru-RU" sz="1200"/>
                      <a:t>Выпускники</a:t>
                    </a:r>
                    <a:endParaRPr lang="ru-RU"/>
                  </a:p>
                </c:rich>
              </c:tx>
              <c:showVal val="1"/>
            </c:dLbl>
            <c:dLbl>
              <c:idx val="4"/>
              <c:layout>
                <c:manualLayout>
                  <c:x val="-2.420263369618178E-2"/>
                  <c:y val="-1.0596943215302067E-3"/>
                </c:manualLayout>
              </c:layout>
              <c:tx>
                <c:rich>
                  <a:bodyPr/>
                  <a:lstStyle/>
                  <a:p>
                    <a:r>
                      <a:rPr lang="ru-RU" sz="1200" dirty="0"/>
                      <a:t>Научные </a:t>
                    </a:r>
                    <a:endParaRPr lang="ru-RU" sz="1200" dirty="0" smtClean="0"/>
                  </a:p>
                  <a:p>
                    <a:r>
                      <a:rPr lang="ru-RU" sz="1200" dirty="0" smtClean="0"/>
                      <a:t>публикации</a:t>
                    </a:r>
                    <a:endParaRPr lang="ru-RU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</c:dLbls>
          <c:val>
            <c:numRef>
              <c:f>Лист1!$B$5:$F$5</c:f>
              <c:numCache>
                <c:formatCode>General</c:formatCode>
                <c:ptCount val="5"/>
                <c:pt idx="0">
                  <c:v>15</c:v>
                </c:pt>
                <c:pt idx="1">
                  <c:v>15</c:v>
                </c:pt>
                <c:pt idx="2">
                  <c:v>15</c:v>
                </c:pt>
                <c:pt idx="3">
                  <c:v>15</c:v>
                </c:pt>
                <c:pt idx="4">
                  <c:v>15</c:v>
                </c:pt>
              </c:numCache>
            </c:numRef>
          </c:val>
        </c:ser>
        <c:ser>
          <c:idx val="4"/>
          <c:order val="4"/>
          <c:val>
            <c:numRef>
              <c:f>Лист1!$B$6:$F$6</c:f>
              <c:numCache>
                <c:formatCode>General</c:formatCode>
                <c:ptCount val="5"/>
              </c:numCache>
            </c:numRef>
          </c:val>
        </c:ser>
        <c:ser>
          <c:idx val="5"/>
          <c:order val="5"/>
          <c:val>
            <c:numRef>
              <c:f>Лист1!$B$7:$F$7</c:f>
              <c:numCache>
                <c:formatCode>General</c:formatCode>
                <c:ptCount val="5"/>
              </c:numCache>
            </c:numRef>
          </c:val>
        </c:ser>
        <c:ser>
          <c:idx val="6"/>
          <c:order val="6"/>
          <c:tx>
            <c:v>Каспийский обществ. универ</c:v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val>
            <c:numRef>
              <c:f>Лист1!$B$8:$F$8</c:f>
              <c:numCache>
                <c:formatCode>General</c:formatCode>
                <c:ptCount val="5"/>
                <c:pt idx="0">
                  <c:v>0</c:v>
                </c:pt>
                <c:pt idx="1">
                  <c:v>8</c:v>
                </c:pt>
                <c:pt idx="2">
                  <c:v>4</c:v>
                </c:pt>
                <c:pt idx="3">
                  <c:v>10</c:v>
                </c:pt>
                <c:pt idx="4">
                  <c:v>1</c:v>
                </c:pt>
              </c:numCache>
            </c:numRef>
          </c:val>
        </c:ser>
        <c:axId val="82869632"/>
        <c:axId val="82969728"/>
      </c:radarChart>
      <c:catAx>
        <c:axId val="82869632"/>
        <c:scaling>
          <c:orientation val="minMax"/>
        </c:scaling>
        <c:delete val="1"/>
        <c:axPos val="b"/>
        <c:majorGridlines/>
        <c:tickLblPos val="none"/>
        <c:crossAx val="82969728"/>
        <c:crosses val="autoZero"/>
        <c:auto val="1"/>
        <c:lblAlgn val="ctr"/>
        <c:lblOffset val="100"/>
      </c:catAx>
      <c:valAx>
        <c:axId val="82969728"/>
        <c:scaling>
          <c:orientation val="minMax"/>
        </c:scaling>
        <c:axPos val="l"/>
        <c:majorGridlines/>
        <c:numFmt formatCode="General" sourceLinked="1"/>
        <c:majorTickMark val="cross"/>
        <c:tickLblPos val="nextTo"/>
        <c:crossAx val="82869632"/>
        <c:crosses val="autoZero"/>
        <c:crossBetween val="between"/>
      </c:valAx>
    </c:plotArea>
    <c:legend>
      <c:legendPos val="r"/>
      <c:legendEntry>
        <c:idx val="0"/>
        <c:delete val="1"/>
      </c:legendEntry>
      <c:legendEntry>
        <c:idx val="1"/>
        <c:delete val="1"/>
      </c:legendEntry>
      <c:legendEntry>
        <c:idx val="2"/>
        <c:delete val="1"/>
      </c:legendEntry>
      <c:legendEntry>
        <c:idx val="4"/>
        <c:delete val="1"/>
      </c:legendEntry>
      <c:legendEntry>
        <c:idx val="5"/>
        <c:delete val="1"/>
      </c:legendEntry>
      <c:layout>
        <c:manualLayout>
          <c:xMode val="edge"/>
          <c:yMode val="edge"/>
          <c:x val="0.66546312684365749"/>
          <c:y val="6.0317121411435089E-2"/>
          <c:w val="0.32509734513274374"/>
          <c:h val="0.14429664109574783"/>
        </c:manualLayout>
      </c:layout>
      <c:txPr>
        <a:bodyPr/>
        <a:lstStyle/>
        <a:p>
          <a:pPr rtl="0">
            <a:defRPr sz="1100" baseline="0"/>
          </a:pPr>
          <a:endParaRPr lang="ru-RU"/>
        </a:p>
      </c:txPr>
    </c:legend>
    <c:plotVisOnly val="1"/>
    <c:dispBlanksAs val="gap"/>
  </c:chart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>
        <c:manualLayout>
          <c:layoutTarget val="inner"/>
          <c:xMode val="edge"/>
          <c:yMode val="edge"/>
          <c:x val="0.14034462408175311"/>
          <c:y val="0.13440165721336989"/>
          <c:w val="0.48262029746281776"/>
          <c:h val="0.80436716243802853"/>
        </c:manualLayout>
      </c:layout>
      <c:radarChart>
        <c:radarStyle val="marker"/>
        <c:ser>
          <c:idx val="0"/>
          <c:order val="0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Лист1!$B$2:$F$2</c:f>
              <c:numCache>
                <c:formatCode>General</c:formatCode>
                <c:ptCount val="5"/>
              </c:numCache>
            </c:numRef>
          </c:val>
        </c:ser>
        <c:ser>
          <c:idx val="1"/>
          <c:order val="1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Лист1!$B$3:$F$3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Лист1!$B$4:$F$4</c:f>
              <c:numCache>
                <c:formatCode>General</c:formatCode>
                <c:ptCount val="5"/>
              </c:numCache>
            </c:numRef>
          </c:val>
        </c:ser>
        <c:ser>
          <c:idx val="3"/>
          <c:order val="3"/>
          <c:tx>
            <c:v>Эталон</c:v>
          </c:tx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ru-RU" sz="1200"/>
                      <a:t>Аккредитация</a:t>
                    </a:r>
                    <a:endParaRPr lang="en-US"/>
                  </a:p>
                </c:rich>
              </c:tx>
              <c:showVal val="1"/>
            </c:dLbl>
            <c:dLbl>
              <c:idx val="1"/>
              <c:layout>
                <c:manualLayout>
                  <c:x val="4.5364891518737765E-2"/>
                  <c:y val="8.5333318999128004E-3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Талантливые</a:t>
                    </a:r>
                    <a:r>
                      <a:rPr lang="ru-RU" sz="1200" baseline="0"/>
                      <a:t> студенты и ППС</a:t>
                    </a:r>
                    <a:endParaRPr lang="en-US"/>
                  </a:p>
                </c:rich>
              </c:tx>
              <c:showVal val="1"/>
            </c:dLbl>
            <c:dLbl>
              <c:idx val="2"/>
              <c:tx>
                <c:rich>
                  <a:bodyPr/>
                  <a:lstStyle/>
                  <a:p>
                    <a:r>
                      <a:rPr lang="ru-RU" sz="1200"/>
                      <a:t>Академическая</a:t>
                    </a:r>
                    <a:r>
                      <a:rPr lang="ru-RU" sz="1200" baseline="0"/>
                      <a:t> мобильность</a:t>
                    </a:r>
                    <a:endParaRPr lang="en-US"/>
                  </a:p>
                </c:rich>
              </c:tx>
              <c:showVal val="1"/>
            </c:dLbl>
            <c:dLbl>
              <c:idx val="3"/>
              <c:tx>
                <c:rich>
                  <a:bodyPr/>
                  <a:lstStyle/>
                  <a:p>
                    <a:r>
                      <a:rPr lang="ru-RU" sz="1200"/>
                      <a:t>Выпускники</a:t>
                    </a:r>
                    <a:endParaRPr lang="en-US"/>
                  </a:p>
                </c:rich>
              </c:tx>
              <c:showVal val="1"/>
            </c:dLbl>
            <c:dLbl>
              <c:idx val="4"/>
              <c:layout>
                <c:manualLayout>
                  <c:x val="-3.3530571992110444E-2"/>
                  <c:y val="1.7066663799825542E-2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Научные</a:t>
                    </a:r>
                    <a:r>
                      <a:rPr lang="ru-RU" sz="1200" baseline="0"/>
                      <a:t> </a:t>
                    </a:r>
                  </a:p>
                  <a:p>
                    <a:r>
                      <a:rPr lang="ru-RU" sz="1200" baseline="0"/>
                      <a:t>публикации</a:t>
                    </a:r>
                    <a:endParaRPr lang="en-US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</c:dLbls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Лист1!$B$5:$F$5</c:f>
              <c:numCache>
                <c:formatCode>General</c:formatCode>
                <c:ptCount val="5"/>
                <c:pt idx="0">
                  <c:v>15</c:v>
                </c:pt>
                <c:pt idx="1">
                  <c:v>15</c:v>
                </c:pt>
                <c:pt idx="2">
                  <c:v>15</c:v>
                </c:pt>
                <c:pt idx="3">
                  <c:v>15</c:v>
                </c:pt>
                <c:pt idx="4">
                  <c:v>15</c:v>
                </c:pt>
              </c:numCache>
            </c:numRef>
          </c:val>
        </c:ser>
        <c:ser>
          <c:idx val="4"/>
          <c:order val="4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Лист1!$B$6:$F$6</c:f>
              <c:numCache>
                <c:formatCode>General</c:formatCode>
                <c:ptCount val="5"/>
              </c:numCache>
            </c:numRef>
          </c:val>
        </c:ser>
        <c:ser>
          <c:idx val="5"/>
          <c:order val="5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Лист1!$B$7:$F$7</c:f>
              <c:numCache>
                <c:formatCode>General</c:formatCode>
                <c:ptCount val="5"/>
              </c:numCache>
            </c:numRef>
          </c:val>
        </c:ser>
        <c:ser>
          <c:idx val="6"/>
          <c:order val="6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Лист1!$B$8:$F$8</c:f>
              <c:numCache>
                <c:formatCode>General</c:formatCode>
                <c:ptCount val="5"/>
              </c:numCache>
            </c:numRef>
          </c:val>
        </c:ser>
        <c:ser>
          <c:idx val="7"/>
          <c:order val="7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Лист1!$B$9:$F$9</c:f>
              <c:numCache>
                <c:formatCode>General</c:formatCode>
                <c:ptCount val="5"/>
              </c:numCache>
            </c:numRef>
          </c:val>
        </c:ser>
        <c:ser>
          <c:idx val="8"/>
          <c:order val="8"/>
          <c:tx>
            <c:v>АУ им. Баишева</c:v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Лист1!$B$10:$F$10</c:f>
              <c:numCache>
                <c:formatCode>General</c:formatCode>
                <c:ptCount val="5"/>
                <c:pt idx="0">
                  <c:v>6</c:v>
                </c:pt>
                <c:pt idx="1">
                  <c:v>3</c:v>
                </c:pt>
                <c:pt idx="2">
                  <c:v>1</c:v>
                </c:pt>
                <c:pt idx="3">
                  <c:v>5</c:v>
                </c:pt>
                <c:pt idx="4">
                  <c:v>0</c:v>
                </c:pt>
              </c:numCache>
            </c:numRef>
          </c:val>
        </c:ser>
        <c:axId val="84092416"/>
        <c:axId val="84093952"/>
      </c:radarChart>
      <c:catAx>
        <c:axId val="84092416"/>
        <c:scaling>
          <c:orientation val="minMax"/>
        </c:scaling>
        <c:delete val="1"/>
        <c:axPos val="b"/>
        <c:majorGridlines/>
        <c:tickLblPos val="none"/>
        <c:crossAx val="84093952"/>
        <c:crosses val="autoZero"/>
        <c:auto val="1"/>
        <c:lblAlgn val="ctr"/>
        <c:lblOffset val="100"/>
      </c:catAx>
      <c:valAx>
        <c:axId val="84093952"/>
        <c:scaling>
          <c:orientation val="minMax"/>
        </c:scaling>
        <c:axPos val="l"/>
        <c:majorGridlines/>
        <c:numFmt formatCode="General" sourceLinked="1"/>
        <c:majorTickMark val="cross"/>
        <c:tickLblPos val="nextTo"/>
        <c:crossAx val="84092416"/>
        <c:crosses val="autoZero"/>
        <c:crossBetween val="between"/>
      </c:valAx>
    </c:plotArea>
    <c:legend>
      <c:legendPos val="r"/>
      <c:legendEntry>
        <c:idx val="0"/>
        <c:delete val="1"/>
      </c:legendEntry>
      <c:legendEntry>
        <c:idx val="1"/>
        <c:delete val="1"/>
      </c:legendEntry>
      <c:legendEntry>
        <c:idx val="2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ayout>
        <c:manualLayout>
          <c:xMode val="edge"/>
          <c:yMode val="edge"/>
          <c:x val="0.76196244700181703"/>
          <c:y val="6.4446141405372553E-2"/>
          <c:w val="0.19267266147944517"/>
          <c:h val="0.15430750163863488"/>
        </c:manualLayout>
      </c:layout>
      <c:txPr>
        <a:bodyPr/>
        <a:lstStyle/>
        <a:p>
          <a:pPr rtl="0">
            <a:defRPr sz="1100"/>
          </a:pPr>
          <a:endParaRPr lang="ru-RU"/>
        </a:p>
      </c:txPr>
    </c:legend>
    <c:plotVisOnly val="1"/>
    <c:dispBlanksAs val="gap"/>
  </c:chart>
  <c:spPr>
    <a:ln>
      <a:noFill/>
    </a:ln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>
        <c:manualLayout>
          <c:layoutTarget val="inner"/>
          <c:xMode val="edge"/>
          <c:yMode val="edge"/>
          <c:x val="0.26625218722659666"/>
          <c:y val="7.4668270632837583E-2"/>
          <c:w val="0.48262029746281776"/>
          <c:h val="0.80436716243802853"/>
        </c:manualLayout>
      </c:layout>
      <c:radarChart>
        <c:radarStyle val="marker"/>
        <c:ser>
          <c:idx val="0"/>
          <c:order val="0"/>
          <c:val>
            <c:numRef>
              <c:f>Лист1!$B$2:$F$2</c:f>
              <c:numCache>
                <c:formatCode>General</c:formatCode>
                <c:ptCount val="5"/>
              </c:numCache>
            </c:numRef>
          </c:val>
        </c:ser>
        <c:ser>
          <c:idx val="2"/>
          <c:order val="1"/>
          <c:val>
            <c:numRef>
              <c:f>Лист1!$B$4:$F$4</c:f>
              <c:numCache>
                <c:formatCode>General</c:formatCode>
                <c:ptCount val="5"/>
              </c:numCache>
            </c:numRef>
          </c:val>
        </c:ser>
        <c:ser>
          <c:idx val="4"/>
          <c:order val="2"/>
          <c:val>
            <c:numRef>
              <c:f>Лист1!$B$6:$F$6</c:f>
              <c:numCache>
                <c:formatCode>General</c:formatCode>
                <c:ptCount val="5"/>
              </c:numCache>
            </c:numRef>
          </c:val>
        </c:ser>
        <c:ser>
          <c:idx val="5"/>
          <c:order val="3"/>
          <c:val>
            <c:numRef>
              <c:f>Лист1!$B$7:$F$7</c:f>
              <c:numCache>
                <c:formatCode>General</c:formatCode>
                <c:ptCount val="5"/>
              </c:numCache>
            </c:numRef>
          </c:val>
        </c:ser>
        <c:ser>
          <c:idx val="6"/>
          <c:order val="4"/>
          <c:val>
            <c:numRef>
              <c:f>Лист1!$B$8:$F$8</c:f>
              <c:numCache>
                <c:formatCode>General</c:formatCode>
                <c:ptCount val="5"/>
              </c:numCache>
            </c:numRef>
          </c:val>
        </c:ser>
        <c:axId val="67064960"/>
        <c:axId val="67066496"/>
      </c:radarChart>
      <c:catAx>
        <c:axId val="67064960"/>
        <c:scaling>
          <c:orientation val="minMax"/>
        </c:scaling>
        <c:delete val="1"/>
        <c:axPos val="b"/>
        <c:majorGridlines/>
        <c:tickLblPos val="none"/>
        <c:crossAx val="67066496"/>
        <c:crosses val="autoZero"/>
        <c:auto val="1"/>
        <c:lblAlgn val="ctr"/>
        <c:lblOffset val="100"/>
      </c:catAx>
      <c:valAx>
        <c:axId val="67066496"/>
        <c:scaling>
          <c:orientation val="minMax"/>
        </c:scaling>
        <c:delete val="1"/>
        <c:axPos val="l"/>
        <c:numFmt formatCode="General" sourceLinked="1"/>
        <c:majorTickMark val="cross"/>
        <c:tickLblPos val="none"/>
        <c:crossAx val="6706496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12307919049113659"/>
          <c:y val="0.11786916565287595"/>
          <c:w val="0.48262029746281776"/>
          <c:h val="0.80436716243802853"/>
        </c:manualLayout>
      </c:layout>
      <c:radarChart>
        <c:radarStyle val="marker"/>
        <c:ser>
          <c:idx val="0"/>
          <c:order val="0"/>
          <c:val>
            <c:numRef>
              <c:f>Лист1!$B$2:$F$2</c:f>
              <c:numCache>
                <c:formatCode>General</c:formatCode>
                <c:ptCount val="5"/>
              </c:numCache>
            </c:numRef>
          </c:val>
        </c:ser>
        <c:ser>
          <c:idx val="1"/>
          <c:order val="1"/>
          <c:tx>
            <c:v>КазНУ им. Аль-Фараби</c:v>
          </c:tx>
          <c:spPr>
            <a:ln w="5080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ru-RU" sz="1200"/>
                      <a:t>Аккредитация</a:t>
                    </a:r>
                    <a:endParaRPr lang="ru-RU"/>
                  </a:p>
                </c:rich>
              </c:tx>
              <c:showVal val="1"/>
            </c:dLbl>
            <c:dLbl>
              <c:idx val="1"/>
              <c:layout>
                <c:manualLayout>
                  <c:x val="4.8526863084921996E-2"/>
                  <c:y val="2.3564061157706623E-2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Талантливые студенты и ППС</a:t>
                    </a:r>
                    <a:endParaRPr lang="ru-RU"/>
                  </a:p>
                </c:rich>
              </c:tx>
              <c:showVal val="1"/>
            </c:dLbl>
            <c:dLbl>
              <c:idx val="2"/>
              <c:layout>
                <c:manualLayout>
                  <c:x val="2.3108030040439047E-3"/>
                  <c:y val="-1.5709374105137789E-2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Академическая мобильность</a:t>
                    </a:r>
                    <a:endParaRPr lang="ru-RU"/>
                  </a:p>
                </c:rich>
              </c:tx>
              <c:showVal val="1"/>
            </c:dLbl>
            <c:dLbl>
              <c:idx val="3"/>
              <c:layout>
                <c:manualLayout>
                  <c:x val="-3.4662045060658585E-2"/>
                  <c:y val="3.5346091736559983E-2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Выпускники</a:t>
                    </a:r>
                    <a:endParaRPr lang="ru-RU"/>
                  </a:p>
                </c:rich>
              </c:tx>
              <c:showVal val="1"/>
            </c:dLbl>
            <c:dLbl>
              <c:idx val="4"/>
              <c:layout>
                <c:manualLayout>
                  <c:x val="-5.7770075101097634E-2"/>
                  <c:y val="7.8546870525688893E-3"/>
                </c:manualLayout>
              </c:layout>
              <c:tx>
                <c:rich>
                  <a:bodyPr/>
                  <a:lstStyle/>
                  <a:p>
                    <a:r>
                      <a:rPr lang="ru-RU" sz="1200" dirty="0"/>
                      <a:t>Научные </a:t>
                    </a:r>
                    <a:endParaRPr lang="ru-RU" sz="1200" dirty="0" smtClean="0"/>
                  </a:p>
                  <a:p>
                    <a:r>
                      <a:rPr lang="ru-RU" sz="1200" dirty="0" smtClean="0"/>
                      <a:t>публикации</a:t>
                    </a:r>
                    <a:endParaRPr lang="ru-RU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</c:dLbls>
          <c:val>
            <c:numRef>
              <c:f>Лист1!$B$3:$F$3</c:f>
              <c:numCache>
                <c:formatCode>General</c:formatCode>
                <c:ptCount val="5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83</c:v>
                </c:pt>
                <c:pt idx="4">
                  <c:v>88</c:v>
                </c:pt>
              </c:numCache>
            </c:numRef>
          </c:val>
        </c:ser>
        <c:ser>
          <c:idx val="2"/>
          <c:order val="2"/>
          <c:val>
            <c:numRef>
              <c:f>Лист1!$B$4:$F$4</c:f>
              <c:numCache>
                <c:formatCode>General</c:formatCode>
                <c:ptCount val="5"/>
              </c:numCache>
            </c:numRef>
          </c:val>
        </c:ser>
        <c:ser>
          <c:idx val="3"/>
          <c:order val="3"/>
          <c:tx>
            <c:v>Эталон</c:v>
          </c:tx>
          <c:marker>
            <c:symbol val="none"/>
          </c:marker>
          <c:val>
            <c:numRef>
              <c:f>Лист1!$B$5:$F$5</c:f>
              <c:numCache>
                <c:formatCode>General</c:formatCode>
                <c:ptCount val="5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</c:numCache>
            </c:numRef>
          </c:val>
        </c:ser>
        <c:ser>
          <c:idx val="4"/>
          <c:order val="4"/>
          <c:val>
            <c:numRef>
              <c:f>Лист1!$B$6:$F$6</c:f>
              <c:numCache>
                <c:formatCode>General</c:formatCode>
                <c:ptCount val="5"/>
              </c:numCache>
            </c:numRef>
          </c:val>
        </c:ser>
        <c:ser>
          <c:idx val="5"/>
          <c:order val="5"/>
          <c:val>
            <c:numRef>
              <c:f>Лист1!$B$7:$F$7</c:f>
              <c:numCache>
                <c:formatCode>General</c:formatCode>
                <c:ptCount val="5"/>
              </c:numCache>
            </c:numRef>
          </c:val>
        </c:ser>
        <c:ser>
          <c:idx val="6"/>
          <c:order val="6"/>
          <c:val>
            <c:numRef>
              <c:f>Лист1!$B$8:$F$8</c:f>
              <c:numCache>
                <c:formatCode>General</c:formatCode>
                <c:ptCount val="5"/>
              </c:numCache>
            </c:numRef>
          </c:val>
        </c:ser>
        <c:axId val="74854400"/>
        <c:axId val="74855936"/>
      </c:radarChart>
      <c:catAx>
        <c:axId val="74854400"/>
        <c:scaling>
          <c:orientation val="minMax"/>
        </c:scaling>
        <c:delete val="1"/>
        <c:axPos val="b"/>
        <c:majorGridlines/>
        <c:tickLblPos val="none"/>
        <c:crossAx val="74855936"/>
        <c:crosses val="autoZero"/>
        <c:auto val="1"/>
        <c:lblAlgn val="ctr"/>
        <c:lblOffset val="100"/>
      </c:catAx>
      <c:valAx>
        <c:axId val="74855936"/>
        <c:scaling>
          <c:orientation val="minMax"/>
        </c:scaling>
        <c:axPos val="l"/>
        <c:majorGridlines/>
        <c:numFmt formatCode="General" sourceLinked="1"/>
        <c:majorTickMark val="cross"/>
        <c:tickLblPos val="nextTo"/>
        <c:crossAx val="74854400"/>
        <c:crosses val="autoZero"/>
        <c:crossBetween val="between"/>
      </c:valAx>
    </c:plotArea>
    <c:legend>
      <c:legendPos val="r"/>
      <c:legendEntry>
        <c:idx val="0"/>
        <c:delete val="1"/>
      </c:legendEntry>
      <c:legendEntry>
        <c:idx val="2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ayout>
        <c:manualLayout>
          <c:xMode val="edge"/>
          <c:yMode val="edge"/>
          <c:x val="0.64960129550530743"/>
          <c:y val="5.8159937508851997E-2"/>
          <c:w val="0.33653388647043037"/>
          <c:h val="0.1610489161459587"/>
        </c:manualLayout>
      </c:layout>
      <c:overlay val="1"/>
      <c:txPr>
        <a:bodyPr/>
        <a:lstStyle/>
        <a:p>
          <a:pPr rtl="0">
            <a:defRPr sz="1200" kern="0" baseline="0"/>
          </a:pPr>
          <a:endParaRPr lang="ru-RU"/>
        </a:p>
      </c:txPr>
    </c:legend>
    <c:plotVisOnly val="1"/>
    <c:dispBlanksAs val="gap"/>
  </c:chart>
  <c:spPr>
    <a:ln>
      <a:noFill/>
    </a:ln>
  </c:sp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>
        <c:manualLayout>
          <c:layoutTarget val="inner"/>
          <c:xMode val="edge"/>
          <c:yMode val="edge"/>
          <c:x val="0.26625218722659666"/>
          <c:y val="7.4668270632837583E-2"/>
          <c:w val="0.48262029746281776"/>
          <c:h val="0.80436716243802853"/>
        </c:manualLayout>
      </c:layout>
      <c:radarChart>
        <c:radarStyle val="marker"/>
        <c:ser>
          <c:idx val="1"/>
          <c:order val="0"/>
          <c:val>
            <c:numRef>
              <c:f>Лист1!$B$3:$F$3</c:f>
              <c:numCache>
                <c:formatCode>General</c:formatCode>
                <c:ptCount val="5"/>
              </c:numCache>
            </c:numRef>
          </c:val>
        </c:ser>
        <c:ser>
          <c:idx val="2"/>
          <c:order val="1"/>
          <c:val>
            <c:numRef>
              <c:f>Лист1!$B$4:$F$4</c:f>
              <c:numCache>
                <c:formatCode>General</c:formatCode>
                <c:ptCount val="5"/>
              </c:numCache>
            </c:numRef>
          </c:val>
        </c:ser>
        <c:ser>
          <c:idx val="4"/>
          <c:order val="2"/>
          <c:val>
            <c:numRef>
              <c:f>Лист1!$B$6:$F$6</c:f>
              <c:numCache>
                <c:formatCode>General</c:formatCode>
                <c:ptCount val="5"/>
              </c:numCache>
            </c:numRef>
          </c:val>
        </c:ser>
        <c:ser>
          <c:idx val="5"/>
          <c:order val="3"/>
          <c:val>
            <c:numRef>
              <c:f>Лист1!$B$7:$F$7</c:f>
              <c:numCache>
                <c:formatCode>General</c:formatCode>
                <c:ptCount val="5"/>
              </c:numCache>
            </c:numRef>
          </c:val>
        </c:ser>
        <c:ser>
          <c:idx val="6"/>
          <c:order val="4"/>
          <c:val>
            <c:numRef>
              <c:f>Лист1!$B$8:$F$8</c:f>
              <c:numCache>
                <c:formatCode>General</c:formatCode>
                <c:ptCount val="5"/>
              </c:numCache>
            </c:numRef>
          </c:val>
        </c:ser>
        <c:axId val="74905856"/>
        <c:axId val="74915840"/>
      </c:radarChart>
      <c:catAx>
        <c:axId val="74905856"/>
        <c:scaling>
          <c:orientation val="minMax"/>
        </c:scaling>
        <c:delete val="1"/>
        <c:axPos val="b"/>
        <c:majorGridlines/>
        <c:tickLblPos val="none"/>
        <c:crossAx val="74915840"/>
        <c:crosses val="autoZero"/>
        <c:auto val="1"/>
        <c:lblAlgn val="ctr"/>
        <c:lblOffset val="100"/>
      </c:catAx>
      <c:valAx>
        <c:axId val="74915840"/>
        <c:scaling>
          <c:orientation val="minMax"/>
        </c:scaling>
        <c:delete val="1"/>
        <c:axPos val="l"/>
        <c:numFmt formatCode="General" sourceLinked="1"/>
        <c:majorTickMark val="cross"/>
        <c:tickLblPos val="none"/>
        <c:crossAx val="74905856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egendEntry>
        <c:idx val="0"/>
        <c:delete val="1"/>
      </c:legendEntry>
      <c:legendEntry>
        <c:idx val="1"/>
        <c:delete val="1"/>
      </c:legendEntry>
      <c:legendEntry>
        <c:idx val="2"/>
        <c:delete val="1"/>
      </c:legendEntry>
      <c:legendEntry>
        <c:idx val="3"/>
        <c:delete val="1"/>
      </c:legendEntry>
      <c:legendEntry>
        <c:idx val="4"/>
        <c:delete val="1"/>
      </c:legendEntry>
      <c:layout>
        <c:manualLayout>
          <c:xMode val="edge"/>
          <c:yMode val="edge"/>
          <c:x val="0.72519554402212194"/>
          <c:y val="0.1488260563641077"/>
          <c:w val="0.24406118484286701"/>
          <c:h val="0.11915342739695589"/>
        </c:manualLayout>
      </c:layout>
      <c:txPr>
        <a:bodyPr/>
        <a:lstStyle/>
        <a:p>
          <a:pPr rtl="0">
            <a:defRPr sz="1600" baseline="0"/>
          </a:pPr>
          <a:endParaRPr lang="ru-RU"/>
        </a:p>
      </c:txPr>
    </c:legend>
    <c:plotVisOnly val="1"/>
    <c:dispBlanksAs val="gap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26625218722659666"/>
          <c:y val="7.4668270632837583E-2"/>
          <c:w val="0.48262029746281776"/>
          <c:h val="0.80436716243802853"/>
        </c:manualLayout>
      </c:layout>
      <c:radarChart>
        <c:radarStyle val="marker"/>
        <c:ser>
          <c:idx val="0"/>
          <c:order val="0"/>
          <c:tx>
            <c:v>ЕНУ им. Гумилева</c:v>
          </c:tx>
          <c:spPr>
            <a:ln w="50800">
              <a:solidFill>
                <a:srgbClr val="FF0000"/>
              </a:solidFill>
            </a:ln>
          </c:spPr>
          <c:marker>
            <c:symbol val="none"/>
          </c:marker>
          <c:val>
            <c:numRef>
              <c:f>Лист1!$B$2:$F$2</c:f>
              <c:numCache>
                <c:formatCode>General</c:formatCode>
                <c:ptCount val="5"/>
                <c:pt idx="0">
                  <c:v>25</c:v>
                </c:pt>
                <c:pt idx="1">
                  <c:v>93</c:v>
                </c:pt>
                <c:pt idx="2">
                  <c:v>90</c:v>
                </c:pt>
                <c:pt idx="3">
                  <c:v>100</c:v>
                </c:pt>
                <c:pt idx="4">
                  <c:v>100</c:v>
                </c:pt>
              </c:numCache>
            </c:numRef>
          </c:val>
        </c:ser>
        <c:ser>
          <c:idx val="1"/>
          <c:order val="1"/>
          <c:val>
            <c:numRef>
              <c:f>Лист1!$B$3:$F$3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val>
            <c:numRef>
              <c:f>Лист1!$B$4:$F$4</c:f>
              <c:numCache>
                <c:formatCode>General</c:formatCode>
                <c:ptCount val="5"/>
              </c:numCache>
            </c:numRef>
          </c:val>
        </c:ser>
        <c:ser>
          <c:idx val="3"/>
          <c:order val="3"/>
          <c:tx>
            <c:v>Эталон</c:v>
          </c:tx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ru-RU" sz="1200"/>
                      <a:t>Аккредитация</a:t>
                    </a:r>
                    <a:endParaRPr lang="ru-RU"/>
                  </a:p>
                </c:rich>
              </c:tx>
              <c:showVal val="1"/>
            </c:dLbl>
            <c:dLbl>
              <c:idx val="1"/>
              <c:layout>
                <c:manualLayout>
                  <c:x val="5.2777777777777792E-2"/>
                  <c:y val="3.2407407407407454E-2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Талантливые студенты и ППС</a:t>
                    </a:r>
                    <a:endParaRPr lang="ru-RU"/>
                  </a:p>
                </c:rich>
              </c:tx>
              <c:showVal val="1"/>
            </c:dLbl>
            <c:dLbl>
              <c:idx val="2"/>
              <c:layout>
                <c:manualLayout>
                  <c:x val="-1.1228420391113108E-2"/>
                  <c:y val="1.3888905577310581E-2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Академическая мобильность</a:t>
                    </a:r>
                    <a:endParaRPr lang="ru-RU"/>
                  </a:p>
                </c:rich>
              </c:tx>
              <c:showVal val="1"/>
            </c:dLbl>
            <c:dLbl>
              <c:idx val="3"/>
              <c:tx>
                <c:rich>
                  <a:bodyPr/>
                  <a:lstStyle/>
                  <a:p>
                    <a:r>
                      <a:rPr lang="ru-RU" sz="1200"/>
                      <a:t>Выпускники</a:t>
                    </a:r>
                    <a:endParaRPr lang="en-US"/>
                  </a:p>
                </c:rich>
              </c:tx>
              <c:showVal val="1"/>
            </c:dLbl>
            <c:dLbl>
              <c:idx val="4"/>
              <c:layout>
                <c:manualLayout>
                  <c:x val="-4.1666666666666692E-2"/>
                  <c:y val="9.2592592592592813E-3"/>
                </c:manualLayout>
              </c:layout>
              <c:tx>
                <c:rich>
                  <a:bodyPr/>
                  <a:lstStyle/>
                  <a:p>
                    <a:r>
                      <a:rPr lang="ru-RU" sz="1200" dirty="0"/>
                      <a:t>Научные </a:t>
                    </a:r>
                    <a:endParaRPr lang="ru-RU" sz="1200" dirty="0" smtClean="0"/>
                  </a:p>
                  <a:p>
                    <a:r>
                      <a:rPr lang="ru-RU" sz="1200" dirty="0" smtClean="0"/>
                      <a:t>публикации</a:t>
                    </a:r>
                    <a:endParaRPr lang="ru-RU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</c:dLbls>
          <c:val>
            <c:numRef>
              <c:f>Лист1!$B$5:$F$5</c:f>
              <c:numCache>
                <c:formatCode>General</c:formatCode>
                <c:ptCount val="5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</c:numCache>
            </c:numRef>
          </c:val>
        </c:ser>
        <c:ser>
          <c:idx val="4"/>
          <c:order val="4"/>
          <c:val>
            <c:numRef>
              <c:f>Лист1!$B$6:$F$6</c:f>
              <c:numCache>
                <c:formatCode>General</c:formatCode>
                <c:ptCount val="5"/>
              </c:numCache>
            </c:numRef>
          </c:val>
        </c:ser>
        <c:ser>
          <c:idx val="5"/>
          <c:order val="5"/>
          <c:val>
            <c:numRef>
              <c:f>Лист1!$B$7:$F$7</c:f>
              <c:numCache>
                <c:formatCode>General</c:formatCode>
                <c:ptCount val="5"/>
              </c:numCache>
            </c:numRef>
          </c:val>
        </c:ser>
        <c:ser>
          <c:idx val="6"/>
          <c:order val="6"/>
          <c:val>
            <c:numRef>
              <c:f>Лист1!$B$8:$F$8</c:f>
              <c:numCache>
                <c:formatCode>General</c:formatCode>
                <c:ptCount val="5"/>
              </c:numCache>
            </c:numRef>
          </c:val>
        </c:ser>
        <c:axId val="74963200"/>
        <c:axId val="76820480"/>
      </c:radarChart>
      <c:catAx>
        <c:axId val="74963200"/>
        <c:scaling>
          <c:orientation val="minMax"/>
        </c:scaling>
        <c:delete val="1"/>
        <c:axPos val="b"/>
        <c:majorGridlines/>
        <c:tickLblPos val="none"/>
        <c:crossAx val="76820480"/>
        <c:crosses val="autoZero"/>
        <c:auto val="1"/>
        <c:lblAlgn val="ctr"/>
        <c:lblOffset val="100"/>
      </c:catAx>
      <c:valAx>
        <c:axId val="76820480"/>
        <c:scaling>
          <c:orientation val="minMax"/>
        </c:scaling>
        <c:axPos val="l"/>
        <c:majorGridlines/>
        <c:numFmt formatCode="General" sourceLinked="1"/>
        <c:majorTickMark val="cross"/>
        <c:tickLblPos val="nextTo"/>
        <c:crossAx val="74963200"/>
        <c:crosses val="autoZero"/>
        <c:crossBetween val="between"/>
      </c:valAx>
    </c:plotArea>
    <c:legend>
      <c:legendPos val="r"/>
      <c:legendEntry>
        <c:idx val="1"/>
        <c:delete val="1"/>
      </c:legendEntry>
      <c:legendEntry>
        <c:idx val="2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ayout>
        <c:manualLayout>
          <c:xMode val="edge"/>
          <c:yMode val="edge"/>
          <c:x val="0.70484711286089341"/>
          <c:y val="7.8319845435987162E-2"/>
          <c:w val="0.24942497504713343"/>
          <c:h val="0.13797165985578788"/>
        </c:manualLayout>
      </c:layout>
      <c:txPr>
        <a:bodyPr/>
        <a:lstStyle/>
        <a:p>
          <a:pPr rtl="0">
            <a:defRPr sz="1200"/>
          </a:pPr>
          <a:endParaRPr lang="ru-RU"/>
        </a:p>
      </c:txPr>
    </c:legend>
    <c:plotVisOnly val="1"/>
    <c:dispBlanksAs val="gap"/>
  </c:chart>
  <c:spPr>
    <a:ln>
      <a:noFill/>
    </a:ln>
  </c:sp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>
        <c:manualLayout>
          <c:layoutTarget val="inner"/>
          <c:xMode val="edge"/>
          <c:yMode val="edge"/>
          <c:x val="8.6357955255593047E-2"/>
          <c:y val="0.10855266852092403"/>
          <c:w val="0.48262029746281776"/>
          <c:h val="0.80436716243802853"/>
        </c:manualLayout>
      </c:layout>
      <c:radarChart>
        <c:radarStyle val="marker"/>
        <c:ser>
          <c:idx val="0"/>
          <c:order val="0"/>
          <c:tx>
            <c:v>ЕНУ им. Гумилева</c:v>
          </c:tx>
          <c:cat>
            <c:strLit>
              <c:ptCount val="1"/>
              <c:pt idx="0">
                <c:v>Акредитация</c:v>
              </c:pt>
            </c:strLit>
          </c:cat>
          <c:val>
            <c:numRef>
              <c:f>Лист1!$B$2:$F$2</c:f>
              <c:numCache>
                <c:formatCode>General</c:formatCode>
                <c:ptCount val="5"/>
              </c:numCache>
            </c:numRef>
          </c:val>
        </c:ser>
        <c:ser>
          <c:idx val="1"/>
          <c:order val="1"/>
          <c:tx>
            <c:v>КазНУ им. Аль-Фараби</c:v>
          </c:tx>
          <c:cat>
            <c:strLit>
              <c:ptCount val="1"/>
              <c:pt idx="0">
                <c:v>Акредитация</c:v>
              </c:pt>
            </c:strLit>
          </c:cat>
          <c:val>
            <c:numRef>
              <c:f>Лист1!$B$3:$F$3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tx>
            <c:v>ЗКГУ им. Утемисова</c:v>
          </c:tx>
          <c:cat>
            <c:strLit>
              <c:ptCount val="1"/>
              <c:pt idx="0">
                <c:v>Акредитация</c:v>
              </c:pt>
            </c:strLit>
          </c:cat>
          <c:val>
            <c:numRef>
              <c:f>Лист1!$B$4:$F$4</c:f>
              <c:numCache>
                <c:formatCode>General</c:formatCode>
                <c:ptCount val="5"/>
              </c:numCache>
            </c:numRef>
          </c:val>
        </c:ser>
        <c:ser>
          <c:idx val="3"/>
          <c:order val="3"/>
          <c:tx>
            <c:v>Эталон</c:v>
          </c:tx>
          <c:marker>
            <c:symbol val="none"/>
          </c:marker>
          <c:dLbls>
            <c:dLbl>
              <c:idx val="0"/>
              <c:layout>
                <c:manualLayout>
                  <c:x val="7.842982862436277E-3"/>
                  <c:y val="2.3245889628111291E-2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Аккредитация</a:t>
                    </a:r>
                    <a:endParaRPr lang="en-US"/>
                  </a:p>
                </c:rich>
              </c:tx>
              <c:showVal val="1"/>
            </c:dLbl>
            <c:dLbl>
              <c:idx val="1"/>
              <c:layout>
                <c:manualLayout>
                  <c:x val="3.4671607225567516E-2"/>
                  <c:y val="2.2293555743302881E-2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Талантливые студенты и ППС</a:t>
                    </a:r>
                    <a:endParaRPr lang="en-US"/>
                  </a:p>
                </c:rich>
              </c:tx>
              <c:showVal val="1"/>
            </c:dLbl>
            <c:dLbl>
              <c:idx val="2"/>
              <c:tx>
                <c:rich>
                  <a:bodyPr/>
                  <a:lstStyle/>
                  <a:p>
                    <a:r>
                      <a:rPr lang="ru-RU" sz="1200"/>
                      <a:t>Академическая</a:t>
                    </a:r>
                    <a:r>
                      <a:rPr lang="ru-RU" sz="1200" baseline="0"/>
                      <a:t> мобильность</a:t>
                    </a:r>
                    <a:endParaRPr lang="en-US"/>
                  </a:p>
                </c:rich>
              </c:tx>
              <c:showVal val="1"/>
            </c:dLbl>
            <c:dLbl>
              <c:idx val="3"/>
              <c:layout>
                <c:manualLayout>
                  <c:x val="-9.8039215686274508E-3"/>
                  <c:y val="-6.6417574613215789E-3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Выпускники</a:t>
                    </a:r>
                    <a:endParaRPr lang="en-US"/>
                  </a:p>
                </c:rich>
              </c:tx>
              <c:showVal val="1"/>
            </c:dLbl>
            <c:dLbl>
              <c:idx val="4"/>
              <c:layout>
                <c:manualLayout>
                  <c:x val="9.4441871236683754E-4"/>
                  <c:y val="4.5224615608286917E-2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Научные</a:t>
                    </a:r>
                  </a:p>
                  <a:p>
                    <a:r>
                      <a:rPr lang="ru-RU" sz="1200"/>
                      <a:t> публикации</a:t>
                    </a:r>
                    <a:endParaRPr lang="en-US"/>
                  </a:p>
                </c:rich>
              </c:tx>
              <c:showVal val="1"/>
            </c:dLbl>
            <c:spPr>
              <a:noFill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</c:dLbls>
          <c:cat>
            <c:strLit>
              <c:ptCount val="1"/>
              <c:pt idx="0">
                <c:v>Акредитация</c:v>
              </c:pt>
            </c:strLit>
          </c:cat>
          <c:val>
            <c:numRef>
              <c:f>Лист1!$B$5:$F$5</c:f>
              <c:numCache>
                <c:formatCode>General</c:formatCode>
                <c:ptCount val="5"/>
                <c:pt idx="0">
                  <c:v>60</c:v>
                </c:pt>
                <c:pt idx="1">
                  <c:v>60</c:v>
                </c:pt>
                <c:pt idx="2">
                  <c:v>60</c:v>
                </c:pt>
                <c:pt idx="3">
                  <c:v>60</c:v>
                </c:pt>
                <c:pt idx="4">
                  <c:v>60</c:v>
                </c:pt>
              </c:numCache>
            </c:numRef>
          </c:val>
        </c:ser>
        <c:ser>
          <c:idx val="4"/>
          <c:order val="4"/>
          <c:tx>
            <c:v>ЗКАТУ им. Жангир хана</c:v>
          </c:tx>
          <c:cat>
            <c:strLit>
              <c:ptCount val="1"/>
              <c:pt idx="0">
                <c:v>Акредитация</c:v>
              </c:pt>
            </c:strLit>
          </c:cat>
          <c:val>
            <c:numRef>
              <c:f>Лист1!$B$6:$F$6</c:f>
              <c:numCache>
                <c:formatCode>General</c:formatCode>
                <c:ptCount val="5"/>
              </c:numCache>
            </c:numRef>
          </c:val>
        </c:ser>
        <c:ser>
          <c:idx val="5"/>
          <c:order val="5"/>
          <c:tx>
            <c:v>Атырауский институт нефти и газа</c:v>
          </c:tx>
          <c:cat>
            <c:strLit>
              <c:ptCount val="1"/>
              <c:pt idx="0">
                <c:v>Акредитация</c:v>
              </c:pt>
            </c:strLit>
          </c:cat>
          <c:val>
            <c:numRef>
              <c:f>Лист1!$B$7:$F$7</c:f>
              <c:numCache>
                <c:formatCode>General</c:formatCode>
                <c:ptCount val="5"/>
              </c:numCache>
            </c:numRef>
          </c:val>
        </c:ser>
        <c:ser>
          <c:idx val="6"/>
          <c:order val="6"/>
          <c:tx>
            <c:v>Каспийский обществ. университет</c:v>
          </c:tx>
          <c:cat>
            <c:strLit>
              <c:ptCount val="1"/>
              <c:pt idx="0">
                <c:v>Акредитация</c:v>
              </c:pt>
            </c:strLit>
          </c:cat>
          <c:val>
            <c:numRef>
              <c:f>Лист1!$B$8:$F$8</c:f>
              <c:numCache>
                <c:formatCode>General</c:formatCode>
                <c:ptCount val="5"/>
              </c:numCache>
            </c:numRef>
          </c:val>
        </c:ser>
        <c:ser>
          <c:idx val="7"/>
          <c:order val="7"/>
          <c:tx>
            <c:v>АГУ им. Досмухамедова</c:v>
          </c:tx>
          <c:cat>
            <c:strLit>
              <c:ptCount val="1"/>
              <c:pt idx="0">
                <c:v>Акредитация</c:v>
              </c:pt>
            </c:strLit>
          </c:cat>
          <c:val>
            <c:numRef>
              <c:f>Лист1!$B$9:$F$9</c:f>
              <c:numCache>
                <c:formatCode>General</c:formatCode>
                <c:ptCount val="5"/>
              </c:numCache>
            </c:numRef>
          </c:val>
        </c:ser>
        <c:ser>
          <c:idx val="8"/>
          <c:order val="8"/>
          <c:tx>
            <c:v>АУ им. Баишева</c:v>
          </c:tx>
          <c:cat>
            <c:strLit>
              <c:ptCount val="1"/>
              <c:pt idx="0">
                <c:v>Акредитация</c:v>
              </c:pt>
            </c:strLit>
          </c:cat>
          <c:val>
            <c:numRef>
              <c:f>Лист1!$B$10:$F$10</c:f>
              <c:numCache>
                <c:formatCode>General</c:formatCode>
                <c:ptCount val="5"/>
              </c:numCache>
            </c:numRef>
          </c:val>
        </c:ser>
        <c:ser>
          <c:idx val="9"/>
          <c:order val="9"/>
          <c:tx>
            <c:v>АРГУ им. К.Жубанова</c:v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strLit>
              <c:ptCount val="1"/>
              <c:pt idx="0">
                <c:v>Акредитация</c:v>
              </c:pt>
            </c:strLit>
          </c:cat>
          <c:val>
            <c:numRef>
              <c:f>Лист1!$B$11:$F$11</c:f>
              <c:numCache>
                <c:formatCode>General</c:formatCode>
                <c:ptCount val="5"/>
                <c:pt idx="0">
                  <c:v>13</c:v>
                </c:pt>
                <c:pt idx="1">
                  <c:v>19</c:v>
                </c:pt>
                <c:pt idx="2">
                  <c:v>8</c:v>
                </c:pt>
                <c:pt idx="3">
                  <c:v>55</c:v>
                </c:pt>
                <c:pt idx="4">
                  <c:v>15</c:v>
                </c:pt>
              </c:numCache>
            </c:numRef>
          </c:val>
        </c:ser>
        <c:axId val="76911744"/>
        <c:axId val="76913280"/>
      </c:radarChart>
      <c:catAx>
        <c:axId val="76911744"/>
        <c:scaling>
          <c:orientation val="minMax"/>
        </c:scaling>
        <c:delete val="1"/>
        <c:axPos val="b"/>
        <c:majorGridlines/>
        <c:tickLblPos val="none"/>
        <c:crossAx val="76913280"/>
        <c:crosses val="autoZero"/>
        <c:auto val="1"/>
        <c:lblAlgn val="ctr"/>
        <c:lblOffset val="100"/>
      </c:catAx>
      <c:valAx>
        <c:axId val="76913280"/>
        <c:scaling>
          <c:orientation val="minMax"/>
        </c:scaling>
        <c:axPos val="l"/>
        <c:majorGridlines/>
        <c:numFmt formatCode="General" sourceLinked="1"/>
        <c:majorTickMark val="cross"/>
        <c:tickLblPos val="nextTo"/>
        <c:crossAx val="76911744"/>
        <c:crosses val="autoZero"/>
        <c:crossBetween val="between"/>
      </c:valAx>
    </c:plotArea>
    <c:legend>
      <c:legendPos val="r"/>
      <c:legendEntry>
        <c:idx val="0"/>
        <c:delete val="1"/>
      </c:legendEntry>
      <c:legendEntry>
        <c:idx val="1"/>
        <c:delete val="1"/>
      </c:legendEntry>
      <c:legendEntry>
        <c:idx val="2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egendEntry>
        <c:idx val="8"/>
        <c:delete val="1"/>
      </c:legendEntry>
      <c:legendEntry>
        <c:idx val="9"/>
        <c:txPr>
          <a:bodyPr/>
          <a:lstStyle/>
          <a:p>
            <a:pPr rtl="0">
              <a:defRPr sz="1200" spc="0" baseline="0"/>
            </a:pPr>
            <a:endParaRPr lang="ru-RU"/>
          </a:p>
        </c:txPr>
      </c:legendEntry>
      <c:layout>
        <c:manualLayout>
          <c:xMode val="edge"/>
          <c:yMode val="edge"/>
          <c:x val="0.74610510130716989"/>
          <c:y val="4.6149729709930871E-2"/>
          <c:w val="0.23635294117647088"/>
          <c:h val="0.12010232490274661"/>
        </c:manualLayout>
      </c:layout>
      <c:overlay val="1"/>
      <c:txPr>
        <a:bodyPr/>
        <a:lstStyle/>
        <a:p>
          <a:pPr rtl="0">
            <a:defRPr sz="1200" spc="0" baseline="0"/>
          </a:pPr>
          <a:endParaRPr lang="ru-RU"/>
        </a:p>
      </c:txPr>
    </c:legend>
    <c:plotVisOnly val="1"/>
    <c:dispBlanksAs val="gap"/>
  </c:chart>
  <c:spPr>
    <a:ln>
      <a:noFill/>
    </a:ln>
  </c:sp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12511313172348146"/>
          <c:y val="9.8840000346694351E-2"/>
          <c:w val="0.48262029746281776"/>
          <c:h val="0.80436716243802853"/>
        </c:manualLayout>
      </c:layout>
      <c:radarChart>
        <c:radarStyle val="marker"/>
        <c:ser>
          <c:idx val="0"/>
          <c:order val="0"/>
          <c:val>
            <c:numRef>
              <c:f>Лист1!$B$2:$F$2</c:f>
              <c:numCache>
                <c:formatCode>General</c:formatCode>
                <c:ptCount val="5"/>
              </c:numCache>
            </c:numRef>
          </c:val>
        </c:ser>
        <c:ser>
          <c:idx val="1"/>
          <c:order val="1"/>
          <c:val>
            <c:numRef>
              <c:f>Лист1!$B$3:$F$3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val>
            <c:numRef>
              <c:f>Лист1!$B$4:$F$4</c:f>
              <c:numCache>
                <c:formatCode>General</c:formatCode>
                <c:ptCount val="5"/>
              </c:numCache>
            </c:numRef>
          </c:val>
        </c:ser>
        <c:ser>
          <c:idx val="3"/>
          <c:order val="3"/>
          <c:tx>
            <c:v>Эталон</c:v>
          </c:tx>
          <c:marker>
            <c:symbol val="none"/>
          </c:marker>
          <c:dLbls>
            <c:dLbl>
              <c:idx val="0"/>
              <c:layout>
                <c:manualLayout>
                  <c:x val="2.5848142164781939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Аккредитация</a:t>
                    </a:r>
                  </a:p>
                </c:rich>
              </c:tx>
              <c:showVal val="1"/>
            </c:dLbl>
            <c:dLbl>
              <c:idx val="1"/>
              <c:layout>
                <c:manualLayout>
                  <c:x val="4.8656583516721183E-2"/>
                  <c:y val="3.4162436564446425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Т</a:t>
                    </a:r>
                    <a:r>
                      <a:rPr lang="ru-RU" dirty="0" smtClean="0"/>
                      <a:t>алантливые </a:t>
                    </a:r>
                    <a:r>
                      <a:rPr lang="ru-RU" dirty="0"/>
                      <a:t>студенты и ППС</a:t>
                    </a:r>
                  </a:p>
                </c:rich>
              </c:tx>
              <c:showVal val="1"/>
            </c:dLbl>
            <c:dLbl>
              <c:idx val="2"/>
              <c:tx>
                <c:rich>
                  <a:bodyPr/>
                  <a:lstStyle/>
                  <a:p>
                    <a:r>
                      <a:rPr lang="ru-RU"/>
                      <a:t>Академическая мобильность</a:t>
                    </a:r>
                  </a:p>
                </c:rich>
              </c:tx>
              <c:showVal val="1"/>
            </c:dLbl>
            <c:dLbl>
              <c:idx val="3"/>
              <c:tx>
                <c:rich>
                  <a:bodyPr/>
                  <a:lstStyle/>
                  <a:p>
                    <a:r>
                      <a:rPr lang="ru-RU"/>
                      <a:t>Выпускники</a:t>
                    </a:r>
                  </a:p>
                </c:rich>
              </c:tx>
              <c:showVal val="1"/>
            </c:dLbl>
            <c:dLbl>
              <c:idx val="4"/>
              <c:layout>
                <c:manualLayout>
                  <c:x val="-5.0000000000000024E-2"/>
                  <c:y val="4.6296296296296346E-3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Научные </a:t>
                    </a:r>
                    <a:endParaRPr lang="ru-RU" dirty="0" smtClean="0"/>
                  </a:p>
                  <a:p>
                    <a:r>
                      <a:rPr lang="ru-RU" dirty="0" smtClean="0"/>
                      <a:t>публикации</a:t>
                    </a:r>
                    <a:endParaRPr lang="ru-RU" dirty="0"/>
                  </a:p>
                </c:rich>
              </c:tx>
              <c:showVal val="1"/>
            </c:dLbl>
            <c:showVal val="1"/>
          </c:dLbls>
          <c:val>
            <c:numRef>
              <c:f>Лист1!$B$5:$F$5</c:f>
              <c:numCache>
                <c:formatCode>General</c:formatCode>
                <c:ptCount val="5"/>
                <c:pt idx="0">
                  <c:v>15</c:v>
                </c:pt>
                <c:pt idx="1">
                  <c:v>15</c:v>
                </c:pt>
                <c:pt idx="2">
                  <c:v>15</c:v>
                </c:pt>
                <c:pt idx="3">
                  <c:v>15</c:v>
                </c:pt>
                <c:pt idx="4">
                  <c:v>15</c:v>
                </c:pt>
              </c:numCache>
            </c:numRef>
          </c:val>
        </c:ser>
        <c:ser>
          <c:idx val="4"/>
          <c:order val="4"/>
          <c:tx>
            <c:v>ЗКАТУ им. Жангир хана</c:v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val>
            <c:numRef>
              <c:f>Лист1!$B$6:$F$6</c:f>
              <c:numCache>
                <c:formatCode>General</c:formatCode>
                <c:ptCount val="5"/>
                <c:pt idx="0">
                  <c:v>6</c:v>
                </c:pt>
                <c:pt idx="1">
                  <c:v>6</c:v>
                </c:pt>
                <c:pt idx="2">
                  <c:v>6</c:v>
                </c:pt>
                <c:pt idx="3">
                  <c:v>9</c:v>
                </c:pt>
                <c:pt idx="4">
                  <c:v>6</c:v>
                </c:pt>
              </c:numCache>
            </c:numRef>
          </c:val>
        </c:ser>
        <c:ser>
          <c:idx val="5"/>
          <c:order val="5"/>
          <c:val>
            <c:numRef>
              <c:f>Лист1!$B$7:$F$7</c:f>
              <c:numCache>
                <c:formatCode>General</c:formatCode>
                <c:ptCount val="5"/>
              </c:numCache>
            </c:numRef>
          </c:val>
        </c:ser>
        <c:ser>
          <c:idx val="6"/>
          <c:order val="6"/>
          <c:val>
            <c:numRef>
              <c:f>Лист1!$B$8:$F$8</c:f>
              <c:numCache>
                <c:formatCode>General</c:formatCode>
                <c:ptCount val="5"/>
              </c:numCache>
            </c:numRef>
          </c:val>
        </c:ser>
        <c:axId val="76966912"/>
        <c:axId val="77001472"/>
      </c:radarChart>
      <c:catAx>
        <c:axId val="76966912"/>
        <c:scaling>
          <c:orientation val="minMax"/>
        </c:scaling>
        <c:delete val="1"/>
        <c:axPos val="b"/>
        <c:majorGridlines/>
        <c:tickLblPos val="none"/>
        <c:crossAx val="77001472"/>
        <c:crosses val="autoZero"/>
        <c:auto val="1"/>
        <c:lblAlgn val="ctr"/>
        <c:lblOffset val="100"/>
      </c:catAx>
      <c:valAx>
        <c:axId val="77001472"/>
        <c:scaling>
          <c:orientation val="minMax"/>
        </c:scaling>
        <c:axPos val="l"/>
        <c:majorGridlines/>
        <c:numFmt formatCode="General" sourceLinked="1"/>
        <c:majorTickMark val="cross"/>
        <c:tickLblPos val="nextTo"/>
        <c:crossAx val="76966912"/>
        <c:crosses val="autoZero"/>
        <c:crossBetween val="between"/>
      </c:valAx>
    </c:plotArea>
    <c:legend>
      <c:legendPos val="r"/>
      <c:legendEntry>
        <c:idx val="0"/>
        <c:delete val="1"/>
      </c:legendEntry>
      <c:legendEntry>
        <c:idx val="1"/>
        <c:delete val="1"/>
      </c:legendEntry>
      <c:legendEntry>
        <c:idx val="2"/>
        <c:delete val="1"/>
      </c:legendEntry>
      <c:legendEntry>
        <c:idx val="5"/>
        <c:delete val="1"/>
      </c:legendEntry>
      <c:legendEntry>
        <c:idx val="6"/>
        <c:delete val="1"/>
      </c:legendEntry>
      <c:layout>
        <c:manualLayout>
          <c:xMode val="edge"/>
          <c:yMode val="edge"/>
          <c:x val="0.68572329032484791"/>
          <c:y val="9.3647924542151526E-2"/>
          <c:w val="0.29470492517281194"/>
          <c:h val="0.18687935470717529"/>
        </c:manualLayout>
      </c:layout>
      <c:txPr>
        <a:bodyPr/>
        <a:lstStyle/>
        <a:p>
          <a:pPr rtl="0">
            <a:defRPr sz="1000" baseline="0"/>
          </a:pPr>
          <a:endParaRPr lang="ru-RU"/>
        </a:p>
      </c:txPr>
    </c:legend>
    <c:plotVisOnly val="1"/>
    <c:dispBlanksAs val="gap"/>
  </c:chart>
  <c:spPr>
    <a:ln>
      <a:noFill/>
    </a:ln>
  </c:sp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>
        <c:manualLayout>
          <c:layoutTarget val="inner"/>
          <c:xMode val="edge"/>
          <c:yMode val="edge"/>
          <c:x val="0.17458552055993001"/>
          <c:y val="0.11633493729950414"/>
          <c:w val="0.48262029746281776"/>
          <c:h val="0.80436716243802853"/>
        </c:manualLayout>
      </c:layout>
      <c:radarChart>
        <c:radarStyle val="marker"/>
        <c:ser>
          <c:idx val="0"/>
          <c:order val="0"/>
          <c:val>
            <c:numRef>
              <c:f>Лист1!$B$2:$F$2</c:f>
              <c:numCache>
                <c:formatCode>General</c:formatCode>
                <c:ptCount val="5"/>
              </c:numCache>
            </c:numRef>
          </c:val>
        </c:ser>
        <c:ser>
          <c:idx val="1"/>
          <c:order val="1"/>
          <c:val>
            <c:numRef>
              <c:f>Лист1!$B$3:$F$3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tx>
            <c:v>ЗКГУ им. Утемисова</c:v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val>
            <c:numRef>
              <c:f>Лист1!$B$4:$F$4</c:f>
              <c:numCache>
                <c:formatCode>General</c:formatCode>
                <c:ptCount val="5"/>
                <c:pt idx="0">
                  <c:v>5</c:v>
                </c:pt>
                <c:pt idx="1">
                  <c:v>8</c:v>
                </c:pt>
                <c:pt idx="2">
                  <c:v>11</c:v>
                </c:pt>
                <c:pt idx="3">
                  <c:v>20</c:v>
                </c:pt>
                <c:pt idx="4">
                  <c:v>0</c:v>
                </c:pt>
              </c:numCache>
            </c:numRef>
          </c:val>
        </c:ser>
        <c:ser>
          <c:idx val="3"/>
          <c:order val="3"/>
          <c:tx>
            <c:v>Эталон</c:v>
          </c:tx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ru-RU" sz="1200"/>
                      <a:t>Аккредитация</a:t>
                    </a:r>
                    <a:endParaRPr lang="ru-RU"/>
                  </a:p>
                </c:rich>
              </c:tx>
              <c:showVal val="1"/>
            </c:dLbl>
            <c:dLbl>
              <c:idx val="1"/>
              <c:layout>
                <c:manualLayout>
                  <c:x val="4.7222222222222283E-2"/>
                  <c:y val="9.2592592592592813E-3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Талантливые студенты и ППС</a:t>
                    </a:r>
                    <a:endParaRPr lang="ru-RU"/>
                  </a:p>
                </c:rich>
              </c:tx>
              <c:showVal val="1"/>
            </c:dLbl>
            <c:dLbl>
              <c:idx val="2"/>
              <c:tx>
                <c:rich>
                  <a:bodyPr/>
                  <a:lstStyle/>
                  <a:p>
                    <a:r>
                      <a:rPr lang="ru-RU" sz="1200"/>
                      <a:t>Академическая мобильность</a:t>
                    </a:r>
                    <a:endParaRPr lang="ru-RU"/>
                  </a:p>
                </c:rich>
              </c:tx>
              <c:showVal val="1"/>
            </c:dLbl>
            <c:dLbl>
              <c:idx val="3"/>
              <c:tx>
                <c:rich>
                  <a:bodyPr/>
                  <a:lstStyle/>
                  <a:p>
                    <a:r>
                      <a:rPr lang="ru-RU" sz="1200"/>
                      <a:t>Выпускники</a:t>
                    </a:r>
                    <a:endParaRPr lang="ru-RU"/>
                  </a:p>
                </c:rich>
              </c:tx>
              <c:showVal val="1"/>
            </c:dLbl>
            <c:dLbl>
              <c:idx val="4"/>
              <c:layout>
                <c:manualLayout>
                  <c:x val="-3.9867109634551492E-2"/>
                  <c:y val="1.5526441101301471E-2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Научные публикации</a:t>
                    </a:r>
                    <a:endParaRPr lang="ru-RU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</c:dLbls>
          <c:val>
            <c:numRef>
              <c:f>Лист1!$B$5:$F$5</c:f>
              <c:numCache>
                <c:formatCode>General</c:formatCode>
                <c:ptCount val="5"/>
                <c:pt idx="0">
                  <c:v>30</c:v>
                </c:pt>
                <c:pt idx="1">
                  <c:v>30</c:v>
                </c:pt>
                <c:pt idx="2">
                  <c:v>30</c:v>
                </c:pt>
                <c:pt idx="3">
                  <c:v>30</c:v>
                </c:pt>
                <c:pt idx="4">
                  <c:v>30</c:v>
                </c:pt>
              </c:numCache>
            </c:numRef>
          </c:val>
        </c:ser>
        <c:ser>
          <c:idx val="4"/>
          <c:order val="4"/>
          <c:val>
            <c:numRef>
              <c:f>Лист1!$B$6:$F$6</c:f>
              <c:numCache>
                <c:formatCode>General</c:formatCode>
                <c:ptCount val="5"/>
              </c:numCache>
            </c:numRef>
          </c:val>
        </c:ser>
        <c:ser>
          <c:idx val="5"/>
          <c:order val="5"/>
          <c:val>
            <c:numRef>
              <c:f>Лист1!$B$7:$F$7</c:f>
              <c:numCache>
                <c:formatCode>General</c:formatCode>
                <c:ptCount val="5"/>
              </c:numCache>
            </c:numRef>
          </c:val>
        </c:ser>
        <c:ser>
          <c:idx val="6"/>
          <c:order val="6"/>
          <c:val>
            <c:numRef>
              <c:f>Лист1!$B$8:$F$8</c:f>
              <c:numCache>
                <c:formatCode>General</c:formatCode>
                <c:ptCount val="5"/>
              </c:numCache>
            </c:numRef>
          </c:val>
        </c:ser>
        <c:axId val="77057408"/>
        <c:axId val="82576512"/>
      </c:radarChart>
      <c:catAx>
        <c:axId val="77057408"/>
        <c:scaling>
          <c:orientation val="minMax"/>
        </c:scaling>
        <c:delete val="1"/>
        <c:axPos val="b"/>
        <c:majorGridlines/>
        <c:tickLblPos val="none"/>
        <c:crossAx val="82576512"/>
        <c:crosses val="autoZero"/>
        <c:auto val="1"/>
        <c:lblAlgn val="ctr"/>
        <c:lblOffset val="100"/>
      </c:catAx>
      <c:valAx>
        <c:axId val="82576512"/>
        <c:scaling>
          <c:orientation val="minMax"/>
        </c:scaling>
        <c:axPos val="l"/>
        <c:majorGridlines/>
        <c:numFmt formatCode="General" sourceLinked="1"/>
        <c:majorTickMark val="cross"/>
        <c:tickLblPos val="nextTo"/>
        <c:crossAx val="77057408"/>
        <c:crosses val="autoZero"/>
        <c:crossBetween val="between"/>
      </c:valAx>
    </c:plotArea>
    <c:legend>
      <c:legendPos val="r"/>
      <c:legendEntry>
        <c:idx val="0"/>
        <c:delete val="1"/>
      </c:legendEntry>
      <c:legendEntry>
        <c:idx val="1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ayout>
        <c:manualLayout>
          <c:xMode val="edge"/>
          <c:yMode val="edge"/>
          <c:x val="0.69869444444444528"/>
          <c:y val="8.4873505395159018E-2"/>
          <c:w val="0.24910299003322281"/>
          <c:h val="0.17985303673348141"/>
        </c:manualLayout>
      </c:layout>
      <c:txPr>
        <a:bodyPr/>
        <a:lstStyle/>
        <a:p>
          <a:pPr rtl="0">
            <a:defRPr sz="1000" baseline="0"/>
          </a:pPr>
          <a:endParaRPr lang="ru-RU"/>
        </a:p>
      </c:txPr>
    </c:legend>
    <c:plotVisOnly val="1"/>
    <c:dispBlanksAs val="gap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>
        <c:manualLayout>
          <c:layoutTarget val="inner"/>
          <c:xMode val="edge"/>
          <c:yMode val="edge"/>
          <c:x val="0.14885462112577025"/>
          <c:y val="0.11572852934650202"/>
          <c:w val="0.48262029746281776"/>
          <c:h val="0.80436716243802853"/>
        </c:manualLayout>
      </c:layout>
      <c:radarChart>
        <c:radarStyle val="marker"/>
        <c:ser>
          <c:idx val="0"/>
          <c:order val="0"/>
          <c:val>
            <c:numRef>
              <c:f>Лист1!$B$2:$F$2</c:f>
              <c:numCache>
                <c:formatCode>General</c:formatCode>
                <c:ptCount val="5"/>
              </c:numCache>
            </c:numRef>
          </c:val>
        </c:ser>
        <c:ser>
          <c:idx val="1"/>
          <c:order val="1"/>
          <c:val>
            <c:numRef>
              <c:f>Лист1!$B$3:$F$3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val>
            <c:numRef>
              <c:f>Лист1!$B$4:$F$4</c:f>
              <c:numCache>
                <c:formatCode>General</c:formatCode>
                <c:ptCount val="5"/>
              </c:numCache>
            </c:numRef>
          </c:val>
        </c:ser>
        <c:ser>
          <c:idx val="3"/>
          <c:order val="3"/>
          <c:tx>
            <c:v>Эталон</c:v>
          </c:tx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ru-RU" sz="1200"/>
                      <a:t>Аккредитация</a:t>
                    </a:r>
                    <a:endParaRPr lang="ru-RU"/>
                  </a:p>
                </c:rich>
              </c:tx>
              <c:showVal val="1"/>
            </c:dLbl>
            <c:dLbl>
              <c:idx val="1"/>
              <c:layout>
                <c:manualLayout>
                  <c:x val="5.1026067665002776E-2"/>
                  <c:y val="1.1644830825976105E-2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Талантливые студенты и ППС</a:t>
                    </a:r>
                    <a:endParaRPr lang="ru-RU"/>
                  </a:p>
                </c:rich>
              </c:tx>
              <c:showVal val="1"/>
            </c:dLbl>
            <c:dLbl>
              <c:idx val="2"/>
              <c:tx>
                <c:rich>
                  <a:bodyPr/>
                  <a:lstStyle/>
                  <a:p>
                    <a:r>
                      <a:rPr lang="ru-RU" sz="1200"/>
                      <a:t>Академическая мобильность</a:t>
                    </a:r>
                    <a:endParaRPr lang="ru-RU"/>
                  </a:p>
                </c:rich>
              </c:tx>
              <c:showVal val="1"/>
            </c:dLbl>
            <c:dLbl>
              <c:idx val="3"/>
              <c:tx>
                <c:rich>
                  <a:bodyPr/>
                  <a:lstStyle/>
                  <a:p>
                    <a:r>
                      <a:rPr lang="ru-RU" sz="1200"/>
                      <a:t>Выпускники</a:t>
                    </a:r>
                    <a:endParaRPr lang="ru-RU"/>
                  </a:p>
                </c:rich>
              </c:tx>
              <c:showVal val="1"/>
            </c:dLbl>
            <c:dLbl>
              <c:idx val="4"/>
              <c:layout>
                <c:manualLayout>
                  <c:x val="-3.5496394897393244E-2"/>
                  <c:y val="1.5526441101301471E-2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Научные публикации</a:t>
                    </a:r>
                    <a:endParaRPr lang="ru-RU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</c:dLbls>
          <c:val>
            <c:numRef>
              <c:f>Лист1!$B$5:$F$5</c:f>
              <c:numCache>
                <c:formatCode>General</c:formatCode>
                <c:ptCount val="5"/>
                <c:pt idx="0">
                  <c:v>30</c:v>
                </c:pt>
                <c:pt idx="1">
                  <c:v>30</c:v>
                </c:pt>
                <c:pt idx="2">
                  <c:v>30</c:v>
                </c:pt>
                <c:pt idx="3">
                  <c:v>30</c:v>
                </c:pt>
                <c:pt idx="4">
                  <c:v>30</c:v>
                </c:pt>
              </c:numCache>
            </c:numRef>
          </c:val>
        </c:ser>
        <c:ser>
          <c:idx val="4"/>
          <c:order val="4"/>
          <c:val>
            <c:numRef>
              <c:f>Лист1!$B$6:$F$6</c:f>
              <c:numCache>
                <c:formatCode>General</c:formatCode>
                <c:ptCount val="5"/>
              </c:numCache>
            </c:numRef>
          </c:val>
        </c:ser>
        <c:ser>
          <c:idx val="5"/>
          <c:order val="5"/>
          <c:tx>
            <c:v>Атырауский институт нефти и газа</c:v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val>
            <c:numRef>
              <c:f>Лист1!$B$7:$F$7</c:f>
              <c:numCache>
                <c:formatCode>General</c:formatCode>
                <c:ptCount val="5"/>
                <c:pt idx="0">
                  <c:v>4</c:v>
                </c:pt>
                <c:pt idx="1">
                  <c:v>5</c:v>
                </c:pt>
                <c:pt idx="2">
                  <c:v>3</c:v>
                </c:pt>
                <c:pt idx="3">
                  <c:v>21</c:v>
                </c:pt>
                <c:pt idx="4">
                  <c:v>5</c:v>
                </c:pt>
              </c:numCache>
            </c:numRef>
          </c:val>
        </c:ser>
        <c:ser>
          <c:idx val="6"/>
          <c:order val="6"/>
          <c:val>
            <c:numRef>
              <c:f>Лист1!$B$8:$F$8</c:f>
              <c:numCache>
                <c:formatCode>General</c:formatCode>
                <c:ptCount val="5"/>
              </c:numCache>
            </c:numRef>
          </c:val>
        </c:ser>
        <c:axId val="82657280"/>
        <c:axId val="82658816"/>
      </c:radarChart>
      <c:catAx>
        <c:axId val="82657280"/>
        <c:scaling>
          <c:orientation val="minMax"/>
        </c:scaling>
        <c:delete val="1"/>
        <c:axPos val="b"/>
        <c:majorGridlines/>
        <c:tickLblPos val="none"/>
        <c:crossAx val="82658816"/>
        <c:crosses val="autoZero"/>
        <c:auto val="1"/>
        <c:lblAlgn val="ctr"/>
        <c:lblOffset val="100"/>
      </c:catAx>
      <c:valAx>
        <c:axId val="82658816"/>
        <c:scaling>
          <c:orientation val="minMax"/>
        </c:scaling>
        <c:axPos val="l"/>
        <c:majorGridlines/>
        <c:numFmt formatCode="General" sourceLinked="1"/>
        <c:majorTickMark val="cross"/>
        <c:tickLblPos val="nextTo"/>
        <c:crossAx val="82657280"/>
        <c:crosses val="autoZero"/>
        <c:crossBetween val="between"/>
      </c:valAx>
    </c:plotArea>
    <c:legend>
      <c:legendPos val="r"/>
      <c:legendEntry>
        <c:idx val="0"/>
        <c:delete val="1"/>
      </c:legendEntry>
      <c:legendEntry>
        <c:idx val="1"/>
        <c:delete val="1"/>
      </c:legendEntry>
      <c:legendEntry>
        <c:idx val="2"/>
        <c:delete val="1"/>
      </c:legendEntry>
      <c:legendEntry>
        <c:idx val="3"/>
        <c:txPr>
          <a:bodyPr/>
          <a:lstStyle/>
          <a:p>
            <a:pPr rtl="0">
              <a:defRPr sz="1100" baseline="0"/>
            </a:pPr>
            <a:endParaRPr lang="ru-RU"/>
          </a:p>
        </c:txPr>
      </c:legendEntry>
      <c:legendEntry>
        <c:idx val="4"/>
        <c:delete val="1"/>
      </c:legendEntry>
      <c:legendEntry>
        <c:idx val="5"/>
        <c:txPr>
          <a:bodyPr/>
          <a:lstStyle/>
          <a:p>
            <a:pPr rtl="0">
              <a:defRPr sz="1100" baseline="0"/>
            </a:pPr>
            <a:endParaRPr lang="ru-RU"/>
          </a:p>
        </c:txPr>
      </c:legendEntry>
      <c:legendEntry>
        <c:idx val="6"/>
        <c:delete val="1"/>
      </c:legendEntry>
      <c:layout>
        <c:manualLayout>
          <c:xMode val="edge"/>
          <c:yMode val="edge"/>
          <c:x val="0.65449797144741262"/>
          <c:y val="8.9840633918916529E-2"/>
          <c:w val="0.32997235578497852"/>
          <c:h val="0.14103693398022782"/>
        </c:manualLayout>
      </c:layout>
      <c:txPr>
        <a:bodyPr/>
        <a:lstStyle/>
        <a:p>
          <a:pPr rtl="0">
            <a:defRPr sz="1100"/>
          </a:pPr>
          <a:endParaRPr lang="ru-RU"/>
        </a:p>
      </c:txPr>
    </c:legend>
    <c:plotVisOnly val="1"/>
    <c:dispBlanksAs val="gap"/>
  </c:chart>
  <c:spPr>
    <a:ln>
      <a:noFill/>
    </a:ln>
  </c:sp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19246" cy="489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918" tIns="47459" rIns="94918" bIns="47459" numCol="1" anchor="t" anchorCtr="0" compatLnSpc="1">
            <a:prstTxWarp prst="textNoShape">
              <a:avLst/>
            </a:prstTxWarp>
          </a:bodyPr>
          <a:lstStyle>
            <a:lvl1pPr defTabSz="949174">
              <a:defRPr sz="1200"/>
            </a:lvl1pPr>
          </a:lstStyle>
          <a:p>
            <a:endParaRPr lang="ru-RU"/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4960" y="0"/>
            <a:ext cx="2919246" cy="489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918" tIns="47459" rIns="94918" bIns="47459" numCol="1" anchor="t" anchorCtr="0" compatLnSpc="1">
            <a:prstTxWarp prst="textNoShape">
              <a:avLst/>
            </a:prstTxWarp>
          </a:bodyPr>
          <a:lstStyle>
            <a:lvl1pPr algn="r" defTabSz="949174">
              <a:defRPr sz="1200"/>
            </a:lvl1pPr>
          </a:lstStyle>
          <a:p>
            <a:endParaRPr lang="ru-RU"/>
          </a:p>
        </p:txBody>
      </p:sp>
      <p:sp>
        <p:nvSpPr>
          <p:cNvPr id="2273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308222"/>
            <a:ext cx="2919246" cy="489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918" tIns="47459" rIns="94918" bIns="47459" numCol="1" anchor="b" anchorCtr="0" compatLnSpc="1">
            <a:prstTxWarp prst="textNoShape">
              <a:avLst/>
            </a:prstTxWarp>
          </a:bodyPr>
          <a:lstStyle>
            <a:lvl1pPr defTabSz="949174">
              <a:defRPr sz="1200"/>
            </a:lvl1pPr>
          </a:lstStyle>
          <a:p>
            <a:endParaRPr lang="ru-RU"/>
          </a:p>
        </p:txBody>
      </p:sp>
      <p:sp>
        <p:nvSpPr>
          <p:cNvPr id="2273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4960" y="9308222"/>
            <a:ext cx="2919246" cy="489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918" tIns="47459" rIns="94918" bIns="47459" numCol="1" anchor="b" anchorCtr="0" compatLnSpc="1">
            <a:prstTxWarp prst="textNoShape">
              <a:avLst/>
            </a:prstTxWarp>
          </a:bodyPr>
          <a:lstStyle>
            <a:lvl1pPr algn="r" defTabSz="949174">
              <a:defRPr sz="1200"/>
            </a:lvl1pPr>
          </a:lstStyle>
          <a:p>
            <a:fld id="{03C1E971-4197-4FF1-B266-11D39C78DDE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314484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19246" cy="489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918" tIns="47459" rIns="94918" bIns="47459" numCol="1" anchor="t" anchorCtr="0" compatLnSpc="1">
            <a:prstTxWarp prst="textNoShape">
              <a:avLst/>
            </a:prstTxWarp>
          </a:bodyPr>
          <a:lstStyle>
            <a:lvl1pPr defTabSz="949174">
              <a:defRPr sz="1200"/>
            </a:lvl1pPr>
          </a:lstStyle>
          <a:p>
            <a:endParaRPr lang="ru-RU"/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4960" y="0"/>
            <a:ext cx="2919246" cy="489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918" tIns="47459" rIns="94918" bIns="47459" numCol="1" anchor="t" anchorCtr="0" compatLnSpc="1">
            <a:prstTxWarp prst="textNoShape">
              <a:avLst/>
            </a:prstTxWarp>
          </a:bodyPr>
          <a:lstStyle>
            <a:lvl1pPr algn="r" defTabSz="949174">
              <a:defRPr sz="1200"/>
            </a:lvl1pPr>
          </a:lstStyle>
          <a:p>
            <a:endParaRPr lang="ru-RU"/>
          </a:p>
        </p:txBody>
      </p:sp>
      <p:sp>
        <p:nvSpPr>
          <p:cNvPr id="1105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36600"/>
            <a:ext cx="4897438" cy="36734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1105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2953" y="4655706"/>
            <a:ext cx="5389857" cy="4406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918" tIns="47459" rIns="94918" bIns="4745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105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308222"/>
            <a:ext cx="2919246" cy="489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918" tIns="47459" rIns="94918" bIns="47459" numCol="1" anchor="b" anchorCtr="0" compatLnSpc="1">
            <a:prstTxWarp prst="textNoShape">
              <a:avLst/>
            </a:prstTxWarp>
          </a:bodyPr>
          <a:lstStyle>
            <a:lvl1pPr defTabSz="949174">
              <a:defRPr sz="1200"/>
            </a:lvl1pPr>
          </a:lstStyle>
          <a:p>
            <a:endParaRPr lang="ru-RU"/>
          </a:p>
        </p:txBody>
      </p:sp>
      <p:sp>
        <p:nvSpPr>
          <p:cNvPr id="1105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4960" y="9308222"/>
            <a:ext cx="2919246" cy="489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918" tIns="47459" rIns="94918" bIns="47459" numCol="1" anchor="b" anchorCtr="0" compatLnSpc="1">
            <a:prstTxWarp prst="textNoShape">
              <a:avLst/>
            </a:prstTxWarp>
          </a:bodyPr>
          <a:lstStyle>
            <a:lvl1pPr algn="r" defTabSz="949174">
              <a:defRPr sz="1200"/>
            </a:lvl1pPr>
          </a:lstStyle>
          <a:p>
            <a:fld id="{37C51FBB-779F-40AA-A70F-682D4ED7EBC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21181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лучших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C51FBB-779F-40AA-A70F-682D4ED7EBC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7549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/>
              <a:t>лучших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C51FBB-779F-40AA-A70F-682D4ED7EBC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7549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362200"/>
            <a:ext cx="9144000" cy="533400"/>
          </a:xfrm>
        </p:spPr>
        <p:txBody>
          <a:bodyPr/>
          <a:lstStyle>
            <a:lvl1pPr algn="ctr">
              <a:defRPr sz="4000">
                <a:solidFill>
                  <a:srgbClr val="3A75A2"/>
                </a:solidFill>
              </a:defRPr>
            </a:lvl1pPr>
          </a:lstStyle>
          <a:p>
            <a:r>
              <a:rPr lang="en-US"/>
              <a:t>Образец заголовка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2971800"/>
            <a:ext cx="9144000" cy="381000"/>
          </a:xfrm>
        </p:spPr>
        <p:txBody>
          <a:bodyPr/>
          <a:lstStyle>
            <a:lvl1pPr marL="0" indent="0"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689725"/>
            <a:ext cx="2133600" cy="168275"/>
          </a:xfrm>
        </p:spPr>
        <p:txBody>
          <a:bodyPr/>
          <a:lstStyle>
            <a:lvl1pPr>
              <a:defRPr b="0">
                <a:latin typeface="Arial Black" pitchFamily="34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689725"/>
            <a:ext cx="2895600" cy="168275"/>
          </a:xfrm>
        </p:spPr>
        <p:txBody>
          <a:bodyPr/>
          <a:lstStyle>
            <a:lvl1pPr>
              <a:defRPr b="0">
                <a:latin typeface="Arial Black" pitchFamily="34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689725"/>
            <a:ext cx="2133600" cy="168275"/>
          </a:xfrm>
        </p:spPr>
        <p:txBody>
          <a:bodyPr/>
          <a:lstStyle>
            <a:lvl1pPr>
              <a:defRPr b="0">
                <a:latin typeface="Arial Black" pitchFamily="34" charset="0"/>
              </a:defRPr>
            </a:lvl1pPr>
          </a:lstStyle>
          <a:p>
            <a:pPr>
              <a:defRPr/>
            </a:pPr>
            <a:fld id="{4E58D8CE-69C0-4AE7-84AB-DCA9460BE30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4238693"/>
      </p:ext>
    </p:extLst>
  </p:cSld>
  <p:clrMapOvr>
    <a:masterClrMapping/>
  </p:clrMapOvr>
  <p:transition spd="med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D55F75-2ED7-497D-9602-CF584275254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6519207"/>
      </p:ext>
    </p:extLst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76200"/>
            <a:ext cx="2286000" cy="6324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76200"/>
            <a:ext cx="6705600" cy="6324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3F76D1-C79C-4941-86FE-09059094E1E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5493511"/>
      </p:ext>
    </p:extLst>
  </p:cSld>
  <p:clrMapOvr>
    <a:masterClrMapping/>
  </p:clrMapOvr>
  <p:transition spd="med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609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990600"/>
            <a:ext cx="38481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67300" y="990600"/>
            <a:ext cx="38481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3FAD21-81C8-49B2-B70A-62C5DE2DED5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4511640"/>
      </p:ext>
    </p:extLst>
  </p:cSld>
  <p:clrMapOvr>
    <a:masterClrMapping/>
  </p:clrMapOvr>
  <p:transition spd="med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609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66800" y="990600"/>
            <a:ext cx="38481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067300" y="990600"/>
            <a:ext cx="3848100" cy="2628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5067300" y="3771900"/>
            <a:ext cx="3848100" cy="2628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03473A-B916-49CD-930C-2E8B9A63617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1059342"/>
      </p:ext>
    </p:extLst>
  </p:cSld>
  <p:clrMapOvr>
    <a:masterClrMapping/>
  </p:clrMapOvr>
  <p:transition spd="med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0" y="76200"/>
            <a:ext cx="9144000" cy="6324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92FBB6-3F81-4928-9B4A-352F0FDB0E2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2645818"/>
      </p:ext>
    </p:extLst>
  </p:cSld>
  <p:clrMapOvr>
    <a:masterClrMapping/>
  </p:clrMapOvr>
  <p:transition spd="med"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609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990600"/>
            <a:ext cx="38481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067300" y="990600"/>
            <a:ext cx="3848100" cy="2628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5067300" y="3771900"/>
            <a:ext cx="3848100" cy="2628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A000B-BC96-4187-911E-828D3F60FA0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2549414"/>
      </p:ext>
    </p:extLst>
  </p:cSld>
  <p:clrMapOvr>
    <a:masterClrMapping/>
  </p:clrMapOvr>
  <p:transition spd="med"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609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1066800" y="990600"/>
            <a:ext cx="7848600" cy="54102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9D5C72-4C90-40B3-841A-62B360BFE46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1201707"/>
      </p:ext>
    </p:extLst>
  </p:cSld>
  <p:clrMapOvr>
    <a:masterClrMapping/>
  </p:clrMapOvr>
  <p:transition spd="med"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362200"/>
            <a:ext cx="9144000" cy="533400"/>
          </a:xfrm>
        </p:spPr>
        <p:txBody>
          <a:bodyPr/>
          <a:lstStyle>
            <a:lvl1pPr algn="ctr">
              <a:defRPr sz="4000">
                <a:solidFill>
                  <a:srgbClr val="3A75A2"/>
                </a:solidFill>
              </a:defRPr>
            </a:lvl1pPr>
          </a:lstStyle>
          <a:p>
            <a:pPr lvl="0"/>
            <a:r>
              <a:rPr lang="en-US" noProof="0" smtClean="0"/>
              <a:t>Образец заголовка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2971800"/>
            <a:ext cx="9144000" cy="381000"/>
          </a:xfrm>
        </p:spPr>
        <p:txBody>
          <a:bodyPr/>
          <a:lstStyle>
            <a:lvl1pPr marL="0" indent="0" algn="ctr">
              <a:defRPr sz="2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 smtClean="0"/>
              <a:t>Образец подзаголовка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0" y="6689725"/>
            <a:ext cx="2133600" cy="168275"/>
          </a:xfrm>
        </p:spPr>
        <p:txBody>
          <a:bodyPr/>
          <a:lstStyle>
            <a:lvl1pPr>
              <a:defRPr b="0">
                <a:latin typeface="Arial Black" pitchFamily="34" charset="0"/>
              </a:defRPr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689725"/>
            <a:ext cx="2895600" cy="168275"/>
          </a:xfrm>
        </p:spPr>
        <p:txBody>
          <a:bodyPr/>
          <a:lstStyle>
            <a:lvl1pPr>
              <a:defRPr b="0">
                <a:latin typeface="Arial Black" pitchFamily="34" charset="0"/>
              </a:defRPr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10400" y="6689725"/>
            <a:ext cx="2133600" cy="168275"/>
          </a:xfrm>
        </p:spPr>
        <p:txBody>
          <a:bodyPr/>
          <a:lstStyle>
            <a:lvl1pPr>
              <a:defRPr b="0">
                <a:latin typeface="Arial Black" pitchFamily="34" charset="0"/>
              </a:defRPr>
            </a:lvl1pPr>
          </a:lstStyle>
          <a:p>
            <a:fld id="{B373CF36-DE3E-40FC-A3AA-A881DEF9ED8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3801076"/>
      </p:ext>
    </p:extLst>
  </p:cSld>
  <p:clrMapOvr>
    <a:masterClrMapping/>
  </p:clrMapOvr>
  <p:transition spd="med"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ACE69F-EB1F-4A89-82D3-CBFAAF47D8A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1751171"/>
      </p:ext>
    </p:extLst>
  </p:cSld>
  <p:clrMapOvr>
    <a:masterClrMapping/>
  </p:clrMapOvr>
  <p:transition spd="med"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612338-652F-4C58-9965-799E7303339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5489204"/>
      </p:ext>
    </p:extLst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7AC0F9-E2B8-41B2-82CD-87F55947A19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5670199"/>
      </p:ext>
    </p:extLst>
  </p:cSld>
  <p:clrMapOvr>
    <a:masterClrMapping/>
  </p:clrMapOvr>
  <p:transition spd="med"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6800" y="990600"/>
            <a:ext cx="38481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67300" y="990600"/>
            <a:ext cx="38481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36861A-E1CF-4E78-9E4B-64D4AA2E07E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3921215"/>
      </p:ext>
    </p:extLst>
  </p:cSld>
  <p:clrMapOvr>
    <a:masterClrMapping/>
  </p:clrMapOvr>
  <p:transition spd="med"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ABB563-382D-4502-81B2-EE2842A949A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0971018"/>
      </p:ext>
    </p:extLst>
  </p:cSld>
  <p:clrMapOvr>
    <a:masterClrMapping/>
  </p:clrMapOvr>
  <p:transition spd="med"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5752F8-7E73-41F6-B556-8076FD281FD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0887632"/>
      </p:ext>
    </p:extLst>
  </p:cSld>
  <p:clrMapOvr>
    <a:masterClrMapping/>
  </p:clrMapOvr>
  <p:transition spd="med"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9482B0-8D3F-4F57-8CDD-4A4CCCA0BBC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7689709"/>
      </p:ext>
    </p:extLst>
  </p:cSld>
  <p:clrMapOvr>
    <a:masterClrMapping/>
  </p:clrMapOvr>
  <p:transition spd="med"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4FFAEA-524E-4C50-8D5E-6850E2D611F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8660636"/>
      </p:ext>
    </p:extLst>
  </p:cSld>
  <p:clrMapOvr>
    <a:masterClrMapping/>
  </p:clrMapOvr>
  <p:transition spd="med"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23B4C6-4A74-400D-A8B0-46CF46A39BB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3913590"/>
      </p:ext>
    </p:extLst>
  </p:cSld>
  <p:clrMapOvr>
    <a:masterClrMapping/>
  </p:clrMapOvr>
  <p:transition spd="med"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2A6F7C-31BE-4EF6-9A9A-C08DADE77AF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1770824"/>
      </p:ext>
    </p:extLst>
  </p:cSld>
  <p:clrMapOvr>
    <a:masterClrMapping/>
  </p:clrMapOvr>
  <p:transition spd="med">
    <p:fade thruBlk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76200"/>
            <a:ext cx="2286000" cy="6324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76200"/>
            <a:ext cx="6705600" cy="6324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2CD435-BEA5-4CB2-A5F8-772660B70CA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2000666"/>
      </p:ext>
    </p:extLst>
  </p:cSld>
  <p:clrMapOvr>
    <a:masterClrMapping/>
  </p:clrMapOvr>
  <p:transition spd="med">
    <p:fade thruBlk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609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990600"/>
            <a:ext cx="38481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67300" y="990600"/>
            <a:ext cx="38481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828800" y="6661150"/>
            <a:ext cx="2133600" cy="1968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689725"/>
            <a:ext cx="2895600" cy="168275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010400" y="6689725"/>
            <a:ext cx="2133600" cy="136525"/>
          </a:xfrm>
        </p:spPr>
        <p:txBody>
          <a:bodyPr/>
          <a:lstStyle>
            <a:lvl1pPr>
              <a:defRPr/>
            </a:lvl1pPr>
          </a:lstStyle>
          <a:p>
            <a:fld id="{223D0266-DC49-45F3-854F-E9D1AEA8C69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3898621"/>
      </p:ext>
    </p:extLst>
  </p:cSld>
  <p:clrMapOvr>
    <a:masterClrMapping/>
  </p:clrMapOvr>
  <p:transition spd="med">
    <p:fade thruBlk="1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609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6800" y="990600"/>
            <a:ext cx="38481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5067300" y="990600"/>
            <a:ext cx="3848100" cy="2628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5067300" y="3771900"/>
            <a:ext cx="3848100" cy="2628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1828800" y="6661150"/>
            <a:ext cx="2133600" cy="1968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4038600" y="6689725"/>
            <a:ext cx="2895600" cy="168275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010400" y="6689725"/>
            <a:ext cx="2133600" cy="136525"/>
          </a:xfrm>
        </p:spPr>
        <p:txBody>
          <a:bodyPr/>
          <a:lstStyle>
            <a:lvl1pPr>
              <a:defRPr/>
            </a:lvl1pPr>
          </a:lstStyle>
          <a:p>
            <a:fld id="{CF264D9F-D97E-44FA-9253-090653F145B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5820248"/>
      </p:ext>
    </p:extLst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3188B3-884F-4CB4-8C31-26418EC0BDD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7228807"/>
      </p:ext>
    </p:extLst>
  </p:cSld>
  <p:clrMapOvr>
    <a:masterClrMapping/>
  </p:clrMapOvr>
  <p:transition spd="med">
    <p:fade thruBlk="1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609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1066800" y="990600"/>
            <a:ext cx="7848600" cy="54102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828800" y="6661150"/>
            <a:ext cx="2133600" cy="1968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689725"/>
            <a:ext cx="2895600" cy="168275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689725"/>
            <a:ext cx="2133600" cy="136525"/>
          </a:xfrm>
        </p:spPr>
        <p:txBody>
          <a:bodyPr/>
          <a:lstStyle>
            <a:lvl1pPr>
              <a:defRPr/>
            </a:lvl1pPr>
          </a:lstStyle>
          <a:p>
            <a:fld id="{17608C36-0473-4696-BA9B-4C033DF4556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165461"/>
      </p:ext>
    </p:extLst>
  </p:cSld>
  <p:clrMapOvr>
    <a:masterClrMapping/>
  </p:clrMapOvr>
  <p:transition spd="med">
    <p:fade thruBlk="1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0" y="76200"/>
            <a:ext cx="9144000" cy="6324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1828800" y="6661150"/>
            <a:ext cx="2133600" cy="1968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689725"/>
            <a:ext cx="2895600" cy="168275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010400" y="6689725"/>
            <a:ext cx="2133600" cy="136525"/>
          </a:xfrm>
        </p:spPr>
        <p:txBody>
          <a:bodyPr/>
          <a:lstStyle>
            <a:lvl1pPr>
              <a:defRPr/>
            </a:lvl1pPr>
          </a:lstStyle>
          <a:p>
            <a:fld id="{83AB5660-3A43-487B-B9DC-C084AC8ADEB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4422563"/>
      </p:ext>
    </p:extLst>
  </p:cSld>
  <p:clrMapOvr>
    <a:masterClrMapping/>
  </p:clrMapOvr>
  <p:transition spd="med">
    <p:fade thruBlk="1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609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066800" y="990600"/>
            <a:ext cx="7848600" cy="54102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828800" y="6661150"/>
            <a:ext cx="2133600" cy="1968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689725"/>
            <a:ext cx="2895600" cy="168275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689725"/>
            <a:ext cx="2133600" cy="136525"/>
          </a:xfrm>
        </p:spPr>
        <p:txBody>
          <a:bodyPr/>
          <a:lstStyle>
            <a:lvl1pPr>
              <a:defRPr/>
            </a:lvl1pPr>
          </a:lstStyle>
          <a:p>
            <a:fld id="{249F4A98-3671-4409-AF95-E0BF068913F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8391699"/>
      </p:ext>
    </p:extLst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66800" y="990600"/>
            <a:ext cx="38481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67300" y="990600"/>
            <a:ext cx="38481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35E8DF-EAF8-4ABB-B5DB-08149CDBCC9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8396133"/>
      </p:ext>
    </p:extLst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9782A9-A494-4902-8218-B2AAEA70F5B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0821886"/>
      </p:ext>
    </p:extLst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C6D0E0-E57D-44C0-BD04-CF733665EC3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8474856"/>
      </p:ext>
    </p:extLst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247A2-3AE3-44D4-9FA4-1CC7D267D30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5499681"/>
      </p:ext>
    </p:extLst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D6EB29-BE55-4A01-AEE3-5105CA5E83E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7088556"/>
      </p:ext>
    </p:extLst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D9EB08-8575-40F1-8C72-2F36455B588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7504473"/>
      </p:ext>
    </p:extLst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76200"/>
            <a:ext cx="9144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990600"/>
            <a:ext cx="78486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828800" y="6661150"/>
            <a:ext cx="2133600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38600" y="6689725"/>
            <a:ext cx="28956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1"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689725"/>
            <a:ext cx="2133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>
                <a:latin typeface="+mn-lt"/>
              </a:defRPr>
            </a:lvl1pPr>
          </a:lstStyle>
          <a:p>
            <a:pPr>
              <a:defRPr/>
            </a:pPr>
            <a:fld id="{D4B8958A-4525-4D22-A036-ECB2B3E9CE9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8045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  <p:sldLayoutId id="2147483813" r:id="rId12"/>
    <p:sldLayoutId id="2147483814" r:id="rId13"/>
    <p:sldLayoutId id="2147483815" r:id="rId14"/>
    <p:sldLayoutId id="2147483816" r:id="rId15"/>
    <p:sldLayoutId id="2147483817" r:id="rId16"/>
  </p:sldLayoutIdLst>
  <p:transition spd="med">
    <p:fade thruBlk="1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300000"/>
        <a:buChar char="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300000"/>
        <a:buChar char="–"/>
        <a:defRPr sz="20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300000"/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300000"/>
        <a:buChar char="–"/>
        <a:defRPr sz="16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300000"/>
        <a:buChar char="»"/>
        <a:defRPr sz="16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300000"/>
        <a:defRPr sz="16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300000"/>
        <a:defRPr sz="16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300000"/>
        <a:defRPr sz="16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300000"/>
        <a:defRPr sz="1600" b="1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76200"/>
            <a:ext cx="9144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990600"/>
            <a:ext cx="78486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828800" y="6661150"/>
            <a:ext cx="2133600" cy="19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latin typeface="+mn-lt"/>
              </a:defRPr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38600" y="6689725"/>
            <a:ext cx="2895600" cy="16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1">
                <a:latin typeface="+mn-lt"/>
              </a:defRPr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689725"/>
            <a:ext cx="2133600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>
                <a:latin typeface="+mn-lt"/>
              </a:defRPr>
            </a:lvl1pPr>
          </a:lstStyle>
          <a:p>
            <a:fld id="{6479373E-A508-4AEC-8B9D-16FD66C9CD3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756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</p:sldLayoutIdLst>
  <p:transition spd="med">
    <p:fade thruBlk="1"/>
  </p:transition>
  <p:txStyles>
    <p:titleStyle>
      <a:lvl1pPr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SzPct val="300000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SzPct val="300000"/>
        <a:defRPr sz="20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SzPct val="300000"/>
        <a:defRPr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SzPct val="300000"/>
        <a:defRPr sz="16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SzPct val="300000"/>
        <a:defRPr sz="16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300000"/>
        <a:defRPr sz="16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300000"/>
        <a:defRPr sz="16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300000"/>
        <a:defRPr sz="16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300000"/>
        <a:defRPr sz="1600" b="1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ating.iaar.kz/" TargetMode="External"/><Relationship Id="rId2" Type="http://schemas.openxmlformats.org/officeDocument/2006/relationships/hyperlink" Target="mailto:rating.naar@mail.ru" TargetMode="Externa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ating.iaar.kz/" TargetMode="Externa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 txBox="1">
            <a:spLocks/>
          </p:cNvSpPr>
          <p:nvPr/>
        </p:nvSpPr>
        <p:spPr bwMode="auto">
          <a:xfrm>
            <a:off x="366713" y="2924944"/>
            <a:ext cx="8382000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Т</a:t>
            </a:r>
            <a:r>
              <a:rPr lang="kk-KZ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ехнология </a:t>
            </a:r>
          </a:p>
          <a:p>
            <a:pPr algn="ctr" eaLnBrk="1" hangingPunct="1"/>
            <a:r>
              <a:rPr lang="ru-RU" sz="32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п</a:t>
            </a:r>
            <a:r>
              <a:rPr lang="ru-RU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рограммного и институционального</a:t>
            </a:r>
            <a:r>
              <a:rPr lang="kk-KZ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ранжирования </a:t>
            </a:r>
            <a:r>
              <a:rPr lang="kk-KZ" sz="32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вузов Республики Казахстан </a:t>
            </a:r>
            <a:r>
              <a:rPr lang="kk-KZ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по направлениям и уровням подготовк</a:t>
            </a:r>
            <a:r>
              <a:rPr lang="ru-RU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и</a:t>
            </a:r>
          </a:p>
        </p:txBody>
      </p:sp>
      <p:pic>
        <p:nvPicPr>
          <p:cNvPr id="4" name="Picture 2" descr="4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067" t="28421" r="21144" b="42143"/>
          <a:stretch>
            <a:fillRect/>
          </a:stretch>
        </p:blipFill>
        <p:spPr bwMode="auto">
          <a:xfrm>
            <a:off x="3707904" y="332655"/>
            <a:ext cx="1829732" cy="1656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519113" y="5301208"/>
            <a:ext cx="8382000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К. Ш. </a:t>
            </a:r>
            <a:r>
              <a:rPr lang="ru-RU" sz="2400" b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Шункеев</a:t>
            </a:r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эксперт НААР, эксперт </a:t>
            </a:r>
            <a:r>
              <a:rPr lang="en-US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FIBAA</a:t>
            </a:r>
          </a:p>
          <a:p>
            <a:pPr algn="ctr" eaLnBrk="1" hangingPunct="1"/>
            <a:r>
              <a:rPr lang="en-US" sz="24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shunkeev@rambler.ru</a:t>
            </a:r>
            <a:endParaRPr lang="ru-RU" sz="2400" b="1" i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999201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65031991"/>
              </p:ext>
            </p:extLst>
          </p:nvPr>
        </p:nvGraphicFramePr>
        <p:xfrm>
          <a:off x="107503" y="620687"/>
          <a:ext cx="8928993" cy="6204947"/>
        </p:xfrm>
        <a:graphic>
          <a:graphicData uri="http://schemas.openxmlformats.org/drawingml/2006/table">
            <a:tbl>
              <a:tblPr firstRow="1" firstCol="1" bandRow="1"/>
              <a:tblGrid>
                <a:gridCol w="540569"/>
                <a:gridCol w="2987824"/>
                <a:gridCol w="4752528"/>
                <a:gridCol w="648072"/>
              </a:tblGrid>
              <a:tr h="3747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№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Показатель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Определение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Вес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6760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Образовательная</a:t>
                      </a:r>
                      <a:r>
                        <a:rPr lang="ru-RU" sz="2400" b="1" baseline="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среда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15%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62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1.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Контакт студентов</a:t>
                      </a:r>
                      <a:r>
                        <a:rPr lang="ru-RU" sz="1600" b="1" baseline="0" dirty="0" smtClean="0">
                          <a:latin typeface="Calibri" pitchFamily="34" charset="0"/>
                          <a:cs typeface="Calibri" pitchFamily="34" charset="0"/>
                        </a:rPr>
                        <a:t> с ППС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Соотношение ППС на одного студента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6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81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2</a:t>
                      </a:r>
                      <a:r>
                        <a:rPr lang="ru-RU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.</a:t>
                      </a:r>
                      <a:r>
                        <a:rPr lang="en-US" sz="1400" b="1" dirty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 </a:t>
                      </a:r>
                      <a:endParaRPr lang="ru-RU" sz="14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Библиотечный фонд печатных</a:t>
                      </a:r>
                      <a:r>
                        <a:rPr lang="ru-RU" sz="1600" b="1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изданий</a:t>
                      </a:r>
                      <a:r>
                        <a:rPr lang="ru-RU" sz="1600" b="1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Общее число книг (учебные, научные и периодики и др.) из расчета на одного студента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1,5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79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3.</a:t>
                      </a:r>
                      <a:r>
                        <a:rPr lang="en-US" sz="1400" b="1" dirty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 </a:t>
                      </a:r>
                      <a:endParaRPr lang="ru-RU" sz="14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Интернет-коллекция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Число Интернет-книг, Интернет-журналов, число базы данных из расчета на одного студента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09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4.</a:t>
                      </a:r>
                      <a:endParaRPr lang="ru-RU" sz="14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Библиотека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Соотношение количества</a:t>
                      </a:r>
                      <a:r>
                        <a:rPr lang="ru-RU" sz="1600" b="1" baseline="0" dirty="0" smtClean="0">
                          <a:latin typeface="Calibri" pitchFamily="34" charset="0"/>
                          <a:cs typeface="Calibri" pitchFamily="34" charset="0"/>
                        </a:rPr>
                        <a:t> печатной продукции к общему числу студентов. Степень компьютеризации. 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1,5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55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5.</a:t>
                      </a:r>
                      <a:endParaRPr lang="ru-RU" sz="14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Возможности для индивидуального развития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Соотношение количества научных кружков к числу студентов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09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6.</a:t>
                      </a:r>
                      <a:endParaRPr lang="ru-RU" sz="14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Культурные возможности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Соотношение количества студенческих организаций,</a:t>
                      </a:r>
                      <a:r>
                        <a:rPr lang="ru-RU" sz="1600" b="1" baseline="0" dirty="0" smtClean="0">
                          <a:latin typeface="Calibri" pitchFamily="34" charset="0"/>
                          <a:cs typeface="Calibri" pitchFamily="34" charset="0"/>
                        </a:rPr>
                        <a:t> хоров, театров к общему числу студентов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 smtClean="0"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algn="ctr"/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5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7.</a:t>
                      </a:r>
                      <a:endParaRPr lang="ru-RU" sz="14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Удобства для </a:t>
                      </a:r>
                      <a:r>
                        <a:rPr lang="ru-RU" sz="1600" b="1" dirty="0" err="1" smtClean="0">
                          <a:latin typeface="Calibri" pitchFamily="34" charset="0"/>
                          <a:cs typeface="Calibri" pitchFamily="34" charset="0"/>
                        </a:rPr>
                        <a:t>иногородных</a:t>
                      </a:r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 студентов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Количество  мест в общежитиях из расчета на число студентов дневного отделения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12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8.</a:t>
                      </a:r>
                      <a:endParaRPr lang="ru-RU" sz="14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Спортивные достижения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Спортивные результаты в предыдущем году, представленные Ассоциацией студенческого спорта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2555776" y="0"/>
            <a:ext cx="4392488" cy="548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9pPr>
          </a:lstStyle>
          <a:p>
            <a:pPr algn="ctr"/>
            <a:r>
              <a:rPr lang="en-US" sz="28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Perspektywy</a:t>
            </a:r>
            <a:endParaRPr lang="ru-RU" sz="28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7884368" y="-27384"/>
            <a:ext cx="1080120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9pPr>
          </a:lstStyle>
          <a:p>
            <a:pPr algn="ctr"/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№4</a:t>
            </a:r>
            <a:endParaRPr lang="ru-RU" sz="3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376487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141372537"/>
              </p:ext>
            </p:extLst>
          </p:nvPr>
        </p:nvGraphicFramePr>
        <p:xfrm>
          <a:off x="107503" y="764704"/>
          <a:ext cx="8928993" cy="5811336"/>
        </p:xfrm>
        <a:graphic>
          <a:graphicData uri="http://schemas.openxmlformats.org/drawingml/2006/table">
            <a:tbl>
              <a:tblPr firstRow="1" firstCol="1" bandRow="1"/>
              <a:tblGrid>
                <a:gridCol w="540569"/>
                <a:gridCol w="3168352"/>
                <a:gridCol w="4463479"/>
                <a:gridCol w="756593"/>
              </a:tblGrid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№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Показатель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Определение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Вес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0622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Интернационализация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15%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94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1.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Образовательные программы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Преподавание которых</a:t>
                      </a:r>
                      <a:r>
                        <a:rPr lang="ru-RU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 ведется  полностью на иностранном языке, за текущий учебный год 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4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2</a:t>
                      </a:r>
                      <a:r>
                        <a:rPr lang="ru-RU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.</a:t>
                      </a:r>
                      <a:r>
                        <a:rPr lang="en-US" sz="1400" b="1" dirty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 </a:t>
                      </a:r>
                      <a:endParaRPr lang="ru-RU" sz="14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Студенты,</a:t>
                      </a:r>
                      <a:r>
                        <a:rPr lang="ru-RU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 обучающиеся на иностранных языках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Число</a:t>
                      </a:r>
                      <a:r>
                        <a:rPr lang="ru-RU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 студентов, обучающихся на иностранном языке, в текущем учебном году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1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3.</a:t>
                      </a:r>
                      <a:r>
                        <a:rPr lang="en-US" sz="1400" b="1" dirty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 </a:t>
                      </a:r>
                      <a:endParaRPr lang="ru-RU" sz="14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Студенческая мобильность 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Соотношение числа студентов, уехавших по обмену (минимум на 1 семестр в предыдущем уч. г.), к числу студентов дневного отделения, особое внимание уделяется программе </a:t>
                      </a:r>
                      <a:r>
                        <a:rPr lang="en-US" sz="1400" b="1" dirty="0" smtClean="0">
                          <a:latin typeface="Calibri" pitchFamily="34" charset="0"/>
                          <a:cs typeface="Calibri" pitchFamily="34" charset="0"/>
                        </a:rPr>
                        <a:t>Socrates-Erasmus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 smtClean="0"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algn="ctr"/>
                      <a:endParaRPr lang="ru-RU" sz="1400" b="1" dirty="0" smtClean="0"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algn="ctr"/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2,5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4.</a:t>
                      </a:r>
                      <a:endParaRPr lang="ru-RU" sz="14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Студенческая мобильность </a:t>
                      </a:r>
                    </a:p>
                    <a:p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Соотношение количества студентов, приехавших по обмену (минимум на 1 семестр в предыдущем уч. г.), к числу студентов дневного отделения, особое внимание уделяется программе </a:t>
                      </a:r>
                      <a:r>
                        <a:rPr lang="en-US" sz="1400" b="1" dirty="0" smtClean="0">
                          <a:latin typeface="Calibri" pitchFamily="34" charset="0"/>
                          <a:cs typeface="Calibri" pitchFamily="34" charset="0"/>
                        </a:rPr>
                        <a:t>Erasmus</a:t>
                      </a:r>
                      <a:endParaRPr lang="ru-RU" sz="1400" b="1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2,5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5.</a:t>
                      </a:r>
                      <a:endParaRPr lang="ru-RU" sz="14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Иностранные студенты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Соотношение количества иностранных</a:t>
                      </a:r>
                      <a:r>
                        <a:rPr lang="ru-RU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студентов к числу студентов дневного отделения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6.</a:t>
                      </a:r>
                      <a:endParaRPr lang="ru-RU" sz="14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Иностранные</a:t>
                      </a:r>
                      <a:r>
                        <a:rPr lang="ru-RU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 ППС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Соотношение количества иностранных</a:t>
                      </a:r>
                      <a:r>
                        <a:rPr lang="ru-RU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  преподавателей к числу штатных преподавателей вуза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7.</a:t>
                      </a:r>
                      <a:endParaRPr lang="ru-RU" sz="14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Курсы на иностранных языках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Количество курсов, которые ведутся на иностранных языках в предыдущем учебном году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0,5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8.</a:t>
                      </a:r>
                      <a:endParaRPr lang="ru-RU" sz="14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Летные школы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Количество летних школ в предыдущем году и  число участников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0,5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2555776" y="0"/>
            <a:ext cx="4392488" cy="76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9pPr>
          </a:lstStyle>
          <a:p>
            <a:pPr algn="ctr"/>
            <a:r>
              <a:rPr lang="en-US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Perspektywy</a:t>
            </a:r>
            <a:endParaRPr lang="ru-RU" sz="3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7524328" y="0"/>
            <a:ext cx="1440160" cy="692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9pPr>
          </a:lstStyle>
          <a:p>
            <a:pPr algn="ctr"/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№5</a:t>
            </a:r>
            <a:endParaRPr lang="ru-RU" sz="3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364262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76200"/>
            <a:ext cx="6048672" cy="119256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НААР-2014, 2015</a:t>
            </a:r>
            <a:r>
              <a:rPr lang="en-U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en-U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28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ru-RU" sz="28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Казахстан</a:t>
            </a:r>
            <a:r>
              <a:rPr lang="en-US" sz="28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ru-RU" sz="28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827538194"/>
              </p:ext>
            </p:extLst>
          </p:nvPr>
        </p:nvGraphicFramePr>
        <p:xfrm>
          <a:off x="251521" y="1268759"/>
          <a:ext cx="8568953" cy="5040562"/>
        </p:xfrm>
        <a:graphic>
          <a:graphicData uri="http://schemas.openxmlformats.org/drawingml/2006/table">
            <a:tbl>
              <a:tblPr firstRow="1" firstCol="1" bandRow="1"/>
              <a:tblGrid>
                <a:gridCol w="761286"/>
                <a:gridCol w="5059939"/>
                <a:gridCol w="2747728"/>
              </a:tblGrid>
              <a:tr h="7382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85C04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№</a:t>
                      </a:r>
                      <a:endParaRPr lang="ru-RU" sz="2800" dirty="0">
                        <a:solidFill>
                          <a:srgbClr val="085C04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85C04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Показатели</a:t>
                      </a:r>
                      <a:endParaRPr lang="ru-RU" sz="2800" dirty="0">
                        <a:solidFill>
                          <a:srgbClr val="085C04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85C04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Вес  (в %)</a:t>
                      </a:r>
                      <a:endParaRPr lang="ru-RU" sz="2800" dirty="0">
                        <a:solidFill>
                          <a:srgbClr val="085C04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59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I</a:t>
                      </a:r>
                      <a:r>
                        <a:rPr lang="en-US" sz="1800" b="1" baseline="-250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0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 (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входные данные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)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: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82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2.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I</a:t>
                      </a:r>
                      <a:r>
                        <a:rPr lang="en-US" sz="1800" b="1" baseline="-250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r>
                        <a:rPr lang="ru-RU" sz="1800" b="1" baseline="-250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  (Высокая концентрация талантливых студентов, преподавателей и исследователей):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25%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(Х*0,25*100)</a:t>
                      </a:r>
                      <a:endParaRPr lang="ru-RU" sz="18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313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I</a:t>
                      </a:r>
                      <a:r>
                        <a:rPr lang="en-US" sz="1800" b="1" baseline="-250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r>
                        <a:rPr lang="ru-RU" sz="1800" b="1" baseline="-250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  (Академическая мобильность):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25%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(Х*0,25*100)</a:t>
                      </a:r>
                      <a:endParaRPr lang="ru-RU" sz="1800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82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4.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I</a:t>
                      </a:r>
                      <a:r>
                        <a:rPr lang="en-US" sz="1800" b="1" baseline="-250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 (</a:t>
                      </a:r>
                      <a:r>
                        <a:rPr lang="ru-RU" sz="1800" b="1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Конкурентноспособность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 выпускников):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5%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(Х*0,25*100)</a:t>
                      </a:r>
                      <a:endParaRPr lang="ru-RU" sz="1800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82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5.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I</a:t>
                      </a:r>
                      <a:r>
                        <a:rPr lang="en-US" sz="1800" b="1" baseline="-250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4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 (</a:t>
                      </a:r>
                      <a:r>
                        <a:rPr lang="ru-RU" sz="1800" b="1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Конкурентноспособность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 научных  публикаций преподавателей специальности: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5%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(Х*0,25*100)</a:t>
                      </a:r>
                      <a:endParaRPr lang="ru-RU" sz="1800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82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ИТОГО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100%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0469225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83096"/>
            <a:ext cx="3672408" cy="465584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Методология</a:t>
            </a:r>
            <a:endParaRPr lang="ru-RU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158" y="928670"/>
            <a:ext cx="8519864" cy="5760640"/>
          </a:xfrm>
        </p:spPr>
        <p:txBody>
          <a:bodyPr/>
          <a:lstStyle/>
          <a:p>
            <a:pPr marL="0" indent="0">
              <a:buSzPct val="100000"/>
              <a:buNone/>
            </a:pPr>
            <a:r>
              <a:rPr lang="ru-RU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Берлинские принципы ранжирования вузов:</a:t>
            </a:r>
          </a:p>
          <a:p>
            <a:pPr marL="536575" indent="276225">
              <a:buSzPct val="100000"/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прозрачность</a:t>
            </a:r>
            <a:r>
              <a:rPr lang="ru-RU" sz="2000" dirty="0">
                <a:latin typeface="Calibri" pitchFamily="34" charset="0"/>
                <a:cs typeface="Calibri" pitchFamily="34" charset="0"/>
              </a:rPr>
              <a:t>, </a:t>
            </a:r>
            <a:endParaRPr lang="ru-RU" sz="2000" dirty="0" smtClean="0">
              <a:latin typeface="Calibri" pitchFamily="34" charset="0"/>
              <a:cs typeface="Calibri" pitchFamily="34" charset="0"/>
            </a:endParaRPr>
          </a:p>
          <a:p>
            <a:pPr marL="536575" indent="276225">
              <a:buSzPct val="100000"/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объективность</a:t>
            </a:r>
            <a:r>
              <a:rPr lang="ru-RU" sz="2000" dirty="0">
                <a:latin typeface="Calibri" pitchFamily="34" charset="0"/>
                <a:cs typeface="Calibri" pitchFamily="34" charset="0"/>
              </a:rPr>
              <a:t>, </a:t>
            </a:r>
            <a:endParaRPr lang="ru-RU" sz="2000" dirty="0" smtClean="0">
              <a:latin typeface="Calibri" pitchFamily="34" charset="0"/>
              <a:cs typeface="Calibri" pitchFamily="34" charset="0"/>
            </a:endParaRPr>
          </a:p>
          <a:p>
            <a:pPr marL="536575" indent="276225">
              <a:buSzPct val="100000"/>
            </a:pPr>
            <a:r>
              <a:rPr lang="ru-RU" sz="2000" dirty="0" err="1" smtClean="0">
                <a:latin typeface="Calibri" pitchFamily="34" charset="0"/>
                <a:cs typeface="Calibri" pitchFamily="34" charset="0"/>
              </a:rPr>
              <a:t>проверяемость</a:t>
            </a:r>
            <a:r>
              <a:rPr lang="ru-RU" sz="2000" dirty="0" smtClean="0">
                <a:latin typeface="Calibri" pitchFamily="34" charset="0"/>
                <a:cs typeface="Calibri" pitchFamily="34" charset="0"/>
              </a:rPr>
              <a:t> ,</a:t>
            </a:r>
          </a:p>
          <a:p>
            <a:pPr marL="536575" indent="276225">
              <a:buSzPct val="100000"/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доступность </a:t>
            </a:r>
            <a:r>
              <a:rPr lang="ru-RU" sz="2000" dirty="0">
                <a:latin typeface="Calibri" pitchFamily="34" charset="0"/>
                <a:cs typeface="Calibri" pitchFamily="34" charset="0"/>
              </a:rPr>
              <a:t>источников информации </a:t>
            </a:r>
            <a:r>
              <a:rPr lang="ru-RU" sz="2000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 marL="0" indent="0">
              <a:buSzPct val="100000"/>
              <a:buNone/>
            </a:pPr>
            <a:r>
              <a:rPr lang="ru-RU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Берлинские принципы обеспечиваются общедоступными показателями:</a:t>
            </a:r>
          </a:p>
          <a:p>
            <a:pPr marL="623888" indent="-361950">
              <a:buSzPct val="100000"/>
            </a:pP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обладатели 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образовательных грантов, </a:t>
            </a:r>
            <a:endParaRPr lang="ru-RU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marL="623888" indent="-361950">
              <a:buSzPct val="100000"/>
            </a:pP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«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Алтын </a:t>
            </a:r>
            <a:r>
              <a:rPr lang="ru-RU" sz="2000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белгi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», </a:t>
            </a:r>
            <a:endParaRPr lang="ru-RU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marL="623888" indent="-361950">
              <a:buSzPct val="100000"/>
            </a:pP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«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Лучший преподаватель вуза</a:t>
            </a: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» МОН РК, </a:t>
            </a:r>
          </a:p>
          <a:p>
            <a:pPr marL="623888" indent="-361950">
              <a:buSzPct val="100000"/>
            </a:pP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лауреаты 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государственных, именных премий и стипендий за развитие науки РК, </a:t>
            </a:r>
            <a:endParaRPr lang="ru-RU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marL="623888" indent="-361950">
              <a:buSzPct val="100000"/>
            </a:pP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руководство 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научным грантом, </a:t>
            </a:r>
            <a:endParaRPr lang="ru-RU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marL="623888" indent="-361950">
              <a:buSzPct val="100000"/>
            </a:pP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обладатели 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патентов и </a:t>
            </a: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изобретений, </a:t>
            </a:r>
          </a:p>
          <a:p>
            <a:pPr marL="623888" indent="-361950">
              <a:buSzPct val="100000"/>
            </a:pP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публикации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измеряемые по индексу </a:t>
            </a:r>
            <a:r>
              <a:rPr lang="ru-RU" sz="2000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Хирша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(</a:t>
            </a:r>
            <a:r>
              <a:rPr lang="en-US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ISI Web of Knowledge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Thomson Reuters 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и </a:t>
            </a:r>
            <a:r>
              <a:rPr lang="en-US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Scopus</a:t>
            </a: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).</a:t>
            </a:r>
          </a:p>
          <a:p>
            <a:pPr marL="261938" indent="0">
              <a:buSzPct val="100000"/>
              <a:buNone/>
            </a:pPr>
            <a:endParaRPr lang="ru-RU" sz="20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3140075" y="764704"/>
            <a:ext cx="5832475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107504" y="692696"/>
            <a:ext cx="5832475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0127841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60648"/>
            <a:ext cx="5112568" cy="936104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Сумма баллов</a:t>
            </a:r>
            <a:endParaRPr lang="ru-RU" sz="3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7" name="Заголовок 1"/>
              <p:cNvSpPr txBox="1">
                <a:spLocks/>
              </p:cNvSpPr>
              <p:nvPr/>
            </p:nvSpPr>
            <p:spPr bwMode="auto">
              <a:xfrm>
                <a:off x="539552" y="1268760"/>
                <a:ext cx="8208912" cy="51125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bg1"/>
                    </a:solidFill>
                    <a:latin typeface="+mj-lt"/>
                    <a:ea typeface="+mj-ea"/>
                    <a:cs typeface="+mj-cs"/>
                  </a:defRPr>
                </a:lvl1pPr>
                <a:lvl2pPr algn="l" rtl="0" fontAlgn="base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bg1"/>
                    </a:solidFill>
                    <a:latin typeface="Impact" pitchFamily="34" charset="0"/>
                  </a:defRPr>
                </a:lvl2pPr>
                <a:lvl3pPr algn="l" rtl="0" fontAlgn="base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bg1"/>
                    </a:solidFill>
                    <a:latin typeface="Impact" pitchFamily="34" charset="0"/>
                  </a:defRPr>
                </a:lvl3pPr>
                <a:lvl4pPr algn="l" rtl="0" fontAlgn="base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bg1"/>
                    </a:solidFill>
                    <a:latin typeface="Impact" pitchFamily="34" charset="0"/>
                  </a:defRPr>
                </a:lvl4pPr>
                <a:lvl5pPr algn="l" rtl="0" fontAlgn="base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bg1"/>
                    </a:solidFill>
                    <a:latin typeface="Impact" pitchFamily="34" charset="0"/>
                  </a:defRPr>
                </a:lvl5pPr>
                <a:lvl6pPr marL="457200" algn="l" rtl="0" fontAlgn="base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bg1"/>
                    </a:solidFill>
                    <a:latin typeface="Impact" pitchFamily="34" charset="0"/>
                  </a:defRPr>
                </a:lvl6pPr>
                <a:lvl7pPr marL="914400" algn="l" rtl="0" fontAlgn="base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bg1"/>
                    </a:solidFill>
                    <a:latin typeface="Impact" pitchFamily="34" charset="0"/>
                  </a:defRPr>
                </a:lvl7pPr>
                <a:lvl8pPr marL="1371600" algn="l" rtl="0" fontAlgn="base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bg1"/>
                    </a:solidFill>
                    <a:latin typeface="Impact" pitchFamily="34" charset="0"/>
                  </a:defRPr>
                </a:lvl8pPr>
                <a:lvl9pPr marL="1828800" algn="l" rtl="0" fontAlgn="base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bg1"/>
                    </a:solidFill>
                    <a:latin typeface="Impact" pitchFamily="34" charset="0"/>
                  </a:defRPr>
                </a:lvl9pPr>
              </a:lstStyle>
              <a:p>
                <a:pPr>
                  <a:spcBef>
                    <a:spcPts val="3000"/>
                  </a:spcBef>
                </a:pPr>
                <a:endParaRPr lang="en-US" sz="2400" b="1" dirty="0" smtClean="0">
                  <a:solidFill>
                    <a:srgbClr val="663300"/>
                  </a:solidFill>
                  <a:latin typeface="Calibri" pitchFamily="34" charset="0"/>
                  <a:cs typeface="Calibri" pitchFamily="34" charset="0"/>
                </a:endParaRPr>
              </a:p>
              <a:p>
                <a:pPr marL="342900" indent="-342900">
                  <a:spcBef>
                    <a:spcPts val="600"/>
                  </a:spcBef>
                  <a:spcAft>
                    <a:spcPts val="1200"/>
                  </a:spcAft>
                  <a:buFont typeface="Wingdings" pitchFamily="2" charset="2"/>
                  <a:buChar char="Ø"/>
                </a:pPr>
                <a:r>
                  <a:rPr lang="en-US" sz="2000" b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I (B) = I</a:t>
                </a:r>
                <a:r>
                  <a:rPr lang="en-US" sz="2000" b="1" baseline="-25000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0 </a:t>
                </a:r>
                <a:r>
                  <a:rPr lang="ru-RU" sz="2000" b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+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naryPr>
                      <m:sub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𝒊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𝟏</m:t>
                        </m:r>
                      </m:sub>
                      <m:sup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𝒏</m:t>
                        </m:r>
                      </m:sup>
                      <m:e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Calibri" pitchFamily="34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𝒏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*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𝒌</m:t>
                        </m:r>
                      </m:e>
                      <m:sub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𝒏</m:t>
                        </m:r>
                      </m:sub>
                    </m:sSub>
                  </m:oMath>
                </a14:m>
                <a:endParaRPr lang="en-US" sz="2000" b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endParaRPr>
              </a:p>
              <a:p>
                <a:pPr marL="342900" indent="-342900">
                  <a:spcBef>
                    <a:spcPts val="600"/>
                  </a:spcBef>
                  <a:spcAft>
                    <a:spcPts val="1200"/>
                  </a:spcAft>
                  <a:buFont typeface="Wingdings" pitchFamily="2" charset="2"/>
                  <a:buChar char="Ø"/>
                </a:pPr>
                <a:r>
                  <a:rPr lang="en-US" sz="2000" b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I (B)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𝑰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 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𝑰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*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𝒌</m:t>
                        </m:r>
                      </m:e>
                      <m:sub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𝟏</m:t>
                        </m:r>
                      </m:sub>
                    </m:sSub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cs typeface="Calibri" pitchFamily="34" charset="0"/>
                      </a:rPr>
                      <m:t>+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/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𝑰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000" b="1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*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dirty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𝒌</m:t>
                        </m:r>
                      </m:e>
                      <m:sub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𝟐</m:t>
                        </m:r>
                      </m:sub>
                    </m:sSub>
                    <m:r>
                      <a:rPr lang="en-US" sz="2000" b="1" dirty="0">
                        <a:solidFill>
                          <a:schemeClr val="tx1"/>
                        </a:solidFill>
                        <a:latin typeface="Cambria Math"/>
                        <a:cs typeface="Calibri" pitchFamily="34" charset="0"/>
                      </a:rPr>
                      <m:t>+</m:t>
                    </m:r>
                    <m:sSub>
                      <m:sSubPr>
                        <m:ctrlPr>
                          <a:rPr lang="en-US" sz="2000" b="1" i="1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𝑰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en-US" sz="2000" b="1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*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dirty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𝒌</m:t>
                        </m:r>
                      </m:e>
                      <m:sub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𝟑</m:t>
                        </m:r>
                      </m:sub>
                    </m:sSub>
                    <m:r>
                      <a:rPr lang="en-US" sz="2000" b="1" dirty="0">
                        <a:solidFill>
                          <a:schemeClr val="tx1"/>
                        </a:solidFill>
                        <a:latin typeface="Cambria Math"/>
                        <a:cs typeface="Calibri" pitchFamily="34" charset="0"/>
                      </a:rPr>
                      <m:t>+</m:t>
                    </m:r>
                    <m:sSub>
                      <m:sSubPr>
                        <m:ctrlPr>
                          <a:rPr lang="en-US" sz="2000" b="1" i="1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𝑰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𝟒</m:t>
                        </m:r>
                      </m:sub>
                    </m:sSub>
                  </m:oMath>
                </a14:m>
                <a:r>
                  <a:rPr lang="en-US" sz="2000" b="1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*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dirty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𝒌</m:t>
                        </m:r>
                      </m:e>
                      <m:sub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𝟒</m:t>
                        </m:r>
                      </m:sub>
                    </m:sSub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/>
                </a:r>
              </a:p>
              <a:p>
                <a:pPr>
                  <a:spcBef>
                    <a:spcPts val="600"/>
                  </a:spcBef>
                  <a:spcAft>
                    <a:spcPts val="1200"/>
                  </a:spcAft>
                </a:pPr>
                <a:r>
                  <a:rPr lang="ru-RU" sz="2000" b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Если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𝒌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=</a:t>
                </a:r>
                <a:r>
                  <a:rPr lang="ru-RU" sz="2000" b="1" dirty="0">
                    <a:solidFill>
                      <a:schemeClr val="tx1"/>
                    </a:solidFill>
                    <a:cs typeface="Calibri" pitchFamily="34" charset="0"/>
                  </a:rPr>
                  <a:t/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𝒌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 =</a:t>
                </a:r>
                <a:r>
                  <a:rPr lang="ru-RU" sz="2000" b="1" dirty="0">
                    <a:solidFill>
                      <a:schemeClr val="tx1"/>
                    </a:solidFill>
                    <a:cs typeface="Calibri" pitchFamily="34" charset="0"/>
                  </a:rPr>
                  <a:t/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𝒌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=</a:t>
                </a:r>
                <a:r>
                  <a:rPr lang="ru-RU" sz="2000" b="1" dirty="0">
                    <a:solidFill>
                      <a:schemeClr val="tx1"/>
                    </a:solidFill>
                    <a:cs typeface="Calibri" pitchFamily="34" charset="0"/>
                  </a:rPr>
                  <a:t/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𝒌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𝟒</m:t>
                        </m:r>
                      </m:sub>
                    </m:sSub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 , </a:t>
                </a:r>
                <a:r>
                  <a:rPr lang="ru-RU" sz="2000" b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то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𝒌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=0,25</a:t>
                </a:r>
              </a:p>
              <a:p>
                <a:pPr marL="342900" indent="-342900">
                  <a:spcBef>
                    <a:spcPts val="600"/>
                  </a:spcBef>
                  <a:spcAft>
                    <a:spcPts val="1200"/>
                  </a:spcAft>
                  <a:buFont typeface="Wingdings" pitchFamily="2" charset="2"/>
                  <a:buChar char="Ø"/>
                </a:pPr>
                <a:r>
                  <a:rPr lang="en-US" sz="2000" b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I</a:t>
                </a:r>
                <a:r>
                  <a:rPr lang="en-US" sz="2000" b="1" baseline="-25000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0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/>
                </a:r>
                <a:r>
                  <a:rPr lang="en-US" sz="2000" b="1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(</a:t>
                </a:r>
                <a:r>
                  <a:rPr lang="ru-RU" sz="2000" b="1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входные данные</a:t>
                </a:r>
                <a:r>
                  <a:rPr lang="en-US" sz="2000" b="1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)</a:t>
                </a:r>
                <a:r>
                  <a:rPr lang="ru-RU" sz="2000" b="1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: </a:t>
                </a:r>
                <a:endParaRPr lang="ru-RU" sz="2000" b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endParaRPr>
              </a:p>
              <a:p>
                <a:pPr marL="342900" indent="-342900">
                  <a:spcBef>
                    <a:spcPts val="600"/>
                  </a:spcBef>
                  <a:spcAft>
                    <a:spcPts val="1800"/>
                  </a:spcAft>
                  <a:buFont typeface="Wingdings" pitchFamily="2" charset="2"/>
                  <a:buChar char="Ø"/>
                </a:pPr>
                <a:r>
                  <a:rPr lang="en-US" sz="2000" b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I</a:t>
                </a:r>
                <a:r>
                  <a:rPr lang="en-US" sz="2000" b="1" baseline="-25000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1</a:t>
                </a:r>
                <a:r>
                  <a:rPr lang="ru-RU" sz="2000" b="1" baseline="-25000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/>
                </a:r>
                <a:r>
                  <a:rPr lang="ru-RU" sz="2000" b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/>
                </a:r>
                <a:r>
                  <a:rPr lang="ru-RU" sz="2000" b="1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(Высокая концентрация талантливых студентов, преподавателей </a:t>
                </a:r>
                <a:endParaRPr lang="ru-RU" sz="2000" b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endParaRPr>
              </a:p>
              <a:p>
                <a:pPr lvl="0">
                  <a:spcAft>
                    <a:spcPts val="0"/>
                  </a:spcAft>
                  <a:buSzPct val="100000"/>
                </a:pPr>
                <a:r>
                  <a:rPr lang="ru-RU" sz="2000" b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            и  исследователей</a:t>
                </a:r>
                <a:r>
                  <a:rPr lang="ru-RU" sz="2000" b="1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):</a:t>
                </a:r>
              </a:p>
              <a:p>
                <a:pPr marL="342900" lvl="0" indent="-342900">
                  <a:spcBef>
                    <a:spcPts val="600"/>
                  </a:spcBef>
                  <a:spcAft>
                    <a:spcPts val="1200"/>
                  </a:spcAft>
                  <a:buFont typeface="Wingdings" pitchFamily="2" charset="2"/>
                  <a:buChar char="Ø"/>
                </a:pPr>
                <a:r>
                  <a:rPr lang="en-US" sz="2000" b="1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I</a:t>
                </a:r>
                <a:r>
                  <a:rPr lang="en-US" sz="2000" b="1" baseline="-25000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2</a:t>
                </a:r>
                <a:r>
                  <a:rPr lang="ru-RU" sz="2000" b="1" baseline="-25000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/>
                </a:r>
                <a:r>
                  <a:rPr lang="ru-RU" sz="2000" b="1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  (Академическая мобильность):</a:t>
                </a:r>
              </a:p>
              <a:p>
                <a:pPr marL="342900" lvl="0" indent="-342900">
                  <a:spcBef>
                    <a:spcPts val="600"/>
                  </a:spcBef>
                  <a:spcAft>
                    <a:spcPts val="1200"/>
                  </a:spcAft>
                  <a:buFont typeface="Wingdings" pitchFamily="2" charset="2"/>
                  <a:buChar char="Ø"/>
                </a:pPr>
                <a:r>
                  <a:rPr lang="en-US" sz="2000" b="1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I</a:t>
                </a:r>
                <a:r>
                  <a:rPr lang="en-US" sz="2000" b="1" baseline="-25000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3</a:t>
                </a:r>
                <a:r>
                  <a:rPr lang="ru-RU" sz="2000" b="1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/>
                </a:r>
                <a:r>
                  <a:rPr lang="ru-RU" sz="2000" b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(Конкурентоспособность </a:t>
                </a:r>
                <a:r>
                  <a:rPr lang="ru-RU" sz="2000" b="1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выпускников</a:t>
                </a:r>
                <a:r>
                  <a:rPr lang="ru-RU" sz="2000" b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):</a:t>
                </a:r>
                <a:endParaRPr lang="en-US" sz="2000" b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endParaRPr>
              </a:p>
              <a:p>
                <a:pPr marL="342900" lvl="0" indent="-342900">
                  <a:spcBef>
                    <a:spcPts val="600"/>
                  </a:spcBef>
                  <a:spcAft>
                    <a:spcPts val="1200"/>
                  </a:spcAft>
                  <a:buFont typeface="Wingdings" pitchFamily="2" charset="2"/>
                  <a:buChar char="Ø"/>
                </a:pPr>
                <a:r>
                  <a:rPr lang="ru-RU" sz="2000" b="1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/>
                </a:r>
                <a:r>
                  <a:rPr lang="en-US" sz="2000" b="1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I</a:t>
                </a:r>
                <a:r>
                  <a:rPr lang="en-US" sz="2000" b="1" baseline="-25000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4</a:t>
                </a:r>
                <a:r>
                  <a:rPr lang="ru-RU" sz="2000" b="1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 (</a:t>
                </a:r>
                <a:r>
                  <a:rPr lang="ru-RU" sz="2000" b="1" dirty="0" err="1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Конкурентноспособность</a:t>
                </a:r>
                <a:r>
                  <a:rPr lang="ru-RU" sz="2000" b="1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 научных </a:t>
                </a:r>
                <a:r>
                  <a:rPr lang="ru-RU" sz="2000" b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публикаций </a:t>
                </a:r>
                <a:r>
                  <a:rPr lang="ru-RU" sz="2000" b="1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преподавателей специальности:</a:t>
                </a:r>
              </a:p>
              <a:p>
                <a:pPr marL="261938">
                  <a:spcBef>
                    <a:spcPts val="600"/>
                  </a:spcBef>
                </a:pPr>
                <a:r>
                  <a:rPr lang="en-US" sz="2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                             I = I(B) + I(M) + I(D)</a:t>
                </a:r>
                <a:endPara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9552" y="1268760"/>
                <a:ext cx="8208912" cy="5112568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l="-817" t="-8224" b="-989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2" descr="44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067" t="28421" r="21144" b="42143"/>
          <a:stretch>
            <a:fillRect/>
          </a:stretch>
        </p:blipFill>
        <p:spPr bwMode="auto">
          <a:xfrm>
            <a:off x="323528" y="192524"/>
            <a:ext cx="1026742" cy="929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179512" y="1196752"/>
            <a:ext cx="6327775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140075" y="1277938"/>
            <a:ext cx="5832475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4794490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60648"/>
            <a:ext cx="5112568" cy="648072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Выводы</a:t>
            </a:r>
            <a:endParaRPr lang="ru-RU" sz="3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236190" y="1340767"/>
            <a:ext cx="8736360" cy="5040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9pPr>
          </a:lstStyle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Программа позволяет осуществить ранжирования по уровням подготовки специалистов:</a:t>
            </a:r>
          </a:p>
          <a:p>
            <a:pPr marL="342900" indent="280988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6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Бакалавриат</a:t>
            </a:r>
            <a:r>
              <a:rPr lang="ru-RU" sz="16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: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 вузов по  специальностям </a:t>
            </a:r>
            <a:r>
              <a:rPr lang="ru-RU" sz="1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(образовательных 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программ)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вузов РК по </a:t>
            </a:r>
            <a:r>
              <a:rPr lang="ru-RU" sz="1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направлению подготовки  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(образование, естественно-научные и т.д.,)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 вузов по </a:t>
            </a:r>
            <a:r>
              <a:rPr lang="ru-RU" sz="14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бакалавриату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marL="620713" indent="-261938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6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Магистратура:</a:t>
            </a:r>
            <a:r>
              <a:rPr lang="ru-RU" sz="16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 вузов по  специальностям (образовательных программ)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вузов РК по направлению подготовки  (образование, </a:t>
            </a:r>
            <a:r>
              <a:rPr lang="ru-RU" sz="14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естественно-научные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и т.д.,)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 вузов по магистратуре.</a:t>
            </a:r>
          </a:p>
          <a:p>
            <a:pPr marL="620713" indent="-261938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US" sz="16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PhD</a:t>
            </a:r>
            <a:r>
              <a:rPr lang="ru-RU" sz="16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:</a:t>
            </a:r>
            <a:r>
              <a:rPr lang="ru-RU" sz="16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 вузов по  специальностям (образовательных программ)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вузов РК по направлению подготовки  (образование, </a:t>
            </a:r>
            <a:r>
              <a:rPr lang="ru-RU" sz="14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естественно-научные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и т.д.,)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 вузов по </a:t>
            </a:r>
            <a:r>
              <a:rPr lang="en-US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PhD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ru-RU" sz="14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Генеральный рейтинг вузов </a:t>
            </a:r>
            <a:r>
              <a:rPr lang="ru-RU" sz="1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Республики 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Казахстан</a:t>
            </a:r>
            <a:r>
              <a:rPr lang="en-US" sz="1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ru-RU" sz="14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marL="620713" indent="-261938">
              <a:spcBef>
                <a:spcPts val="6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Генеральный рейтинг преподавателей вузов Республики Казахстан 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преподавателей отдельных вузов Республики </a:t>
            </a:r>
            <a:r>
              <a:rPr lang="ru-RU" sz="1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Казахстан. 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1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О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бъективность данных  производится компьютерной программой из базы данных республиканских  и международных  информационных ресурсов, и поэтому не требуется их бумажное сопровождение.  </a:t>
            </a:r>
            <a:endParaRPr lang="en-US" sz="14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" name="Picture 2" descr="4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067" t="28421" r="21144" b="42143"/>
          <a:stretch>
            <a:fillRect/>
          </a:stretch>
        </p:blipFill>
        <p:spPr bwMode="auto">
          <a:xfrm>
            <a:off x="467544" y="44624"/>
            <a:ext cx="1026742" cy="929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179512" y="1124744"/>
            <a:ext cx="6327775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140075" y="1052736"/>
            <a:ext cx="5832475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88139002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124491"/>
            <a:ext cx="6624736" cy="1216277"/>
          </a:xfrm>
        </p:spPr>
        <p:txBody>
          <a:bodyPr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en-US" sz="2400" b="1" baseline="-25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0</a:t>
            </a:r>
            <a:r>
              <a:rPr lang="en-US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(</a:t>
            </a:r>
            <a:r>
              <a:rPr lang="ru-RU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входные данные</a:t>
            </a:r>
            <a:r>
              <a:rPr lang="en-US" sz="2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)</a:t>
            </a:r>
            <a:r>
              <a:rPr lang="ru-RU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ru-RU" sz="24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Бакалавриат</a:t>
            </a:r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)</a:t>
            </a:r>
            <a:r>
              <a:rPr lang="ru-RU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</a:br>
            <a:endParaRPr lang="ru-RU" sz="24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72816"/>
            <a:ext cx="8652441" cy="4501134"/>
          </a:xfrm>
        </p:spPr>
        <p:txBody>
          <a:bodyPr/>
          <a:lstStyle/>
          <a:p>
            <a:pPr marL="358775" indent="-358775">
              <a:buSzPct val="100000"/>
              <a:buFont typeface="+mj-lt"/>
              <a:buAutoNum type="arabicPeriod"/>
            </a:pPr>
            <a:endParaRPr lang="ru-RU" sz="1800" dirty="0" smtClean="0">
              <a:latin typeface="Calibri" pitchFamily="34" charset="0"/>
              <a:cs typeface="Calibri" pitchFamily="34" charset="0"/>
            </a:endParaRPr>
          </a:p>
          <a:p>
            <a:pPr marL="358775" indent="-358775">
              <a:spcAft>
                <a:spcPts val="1200"/>
              </a:spcAft>
              <a:buSzPct val="100000"/>
              <a:buFont typeface="+mj-lt"/>
              <a:buAutoNum type="arabicPeriod"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Название вуза: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АРГУ имени К. </a:t>
            </a:r>
            <a:r>
              <a:rPr lang="ru-RU" sz="18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Жубанова</a:t>
            </a:r>
            <a:endParaRPr lang="ru-RU" sz="18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358775" lvl="0" indent="-358775">
              <a:buSzPct val="100000"/>
              <a:buFont typeface="+mj-lt"/>
              <a:buAutoNum type="arabicPeriod"/>
            </a:pPr>
            <a:r>
              <a:rPr lang="ru-RU" sz="1800" dirty="0">
                <a:latin typeface="Calibri" pitchFamily="34" charset="0"/>
                <a:cs typeface="Calibri" pitchFamily="34" charset="0"/>
              </a:rPr>
              <a:t>Сведения о институциональной аккредитации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 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данные акр. агентства</a:t>
            </a:r>
          </a:p>
          <a:p>
            <a:pPr marL="5216525" lvl="0" indent="-285750">
              <a:buSzPct val="100000"/>
              <a:buFont typeface="Arial" pitchFamily="34" charset="0"/>
              <a:buChar char="•"/>
            </a:pP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Национальное – 100</a:t>
            </a:r>
          </a:p>
          <a:p>
            <a:pPr marL="5216525" lvl="0" indent="-285750">
              <a:buSzPct val="100000"/>
              <a:buFont typeface="Arial" pitchFamily="34" charset="0"/>
              <a:buChar char="•"/>
            </a:pP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Международное - 100</a:t>
            </a:r>
          </a:p>
          <a:p>
            <a:pPr marL="0" lvl="0" indent="0">
              <a:spcAft>
                <a:spcPts val="1200"/>
              </a:spcAft>
              <a:buSzPct val="100000"/>
            </a:pPr>
            <a:r>
              <a:rPr lang="ru-RU" sz="1800" dirty="0" smtClean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3.</a:t>
            </a:r>
            <a:r>
              <a:rPr lang="en-US" sz="1800" dirty="0" smtClean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Статус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образовательной программы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 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Бакалавр</a:t>
            </a:r>
          </a:p>
          <a:p>
            <a:pPr marL="0" indent="0">
              <a:spcAft>
                <a:spcPts val="1200"/>
              </a:spcAft>
              <a:buSzPct val="100000"/>
            </a:pPr>
            <a:r>
              <a:rPr lang="en-US" sz="1800" dirty="0" smtClean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4.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Направление подготовки: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образование</a:t>
            </a:r>
          </a:p>
          <a:p>
            <a:pPr marL="0" lvl="0" indent="0">
              <a:spcAft>
                <a:spcPts val="1200"/>
              </a:spcAft>
              <a:buSzPct val="100000"/>
            </a:pPr>
            <a:r>
              <a:rPr lang="en-US" sz="1800" dirty="0" smtClean="0">
                <a:latin typeface="Calibri" pitchFamily="34" charset="0"/>
                <a:cs typeface="Calibri" pitchFamily="34" charset="0"/>
              </a:rPr>
              <a:t>5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Специальность (образовательная программа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):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5В011000 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- 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физика</a:t>
            </a:r>
          </a:p>
          <a:p>
            <a:r>
              <a:rPr lang="en-US" sz="1800" dirty="0">
                <a:latin typeface="Calibri" pitchFamily="34" charset="0"/>
                <a:cs typeface="Calibri" pitchFamily="34" charset="0"/>
              </a:rPr>
              <a:t>6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. Сведения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о специализированной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аккредитации: Данные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агентства:</a:t>
            </a:r>
          </a:p>
          <a:p>
            <a:pPr marL="5208588" lvl="0" indent="-277813">
              <a:buSzPct val="100000"/>
              <a:buFont typeface="Arial" pitchFamily="34" charset="0"/>
              <a:buChar char="•"/>
            </a:pP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Национальное 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– 100</a:t>
            </a:r>
          </a:p>
          <a:p>
            <a:pPr marL="5208588" indent="-277813">
              <a:buSzPct val="100000"/>
              <a:buFont typeface="Arial" pitchFamily="34" charset="0"/>
              <a:buChar char="•"/>
            </a:pP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Международное  -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100</a:t>
            </a:r>
            <a:endParaRPr lang="ru-RU" sz="18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0" lvl="0" indent="0">
              <a:buSzPct val="100000"/>
            </a:pPr>
            <a:endParaRPr lang="ru-RU" sz="1800" dirty="0">
              <a:solidFill>
                <a:srgbClr val="FF0000"/>
              </a:solidFill>
              <a:latin typeface="Cambria" pitchFamily="18" charset="0"/>
            </a:endParaRPr>
          </a:p>
          <a:p>
            <a:pPr marL="0" indent="0">
              <a:buSzPct val="100000"/>
            </a:pPr>
            <a:endParaRPr lang="ru-RU" sz="1800" dirty="0" smtClean="0">
              <a:latin typeface="Cambria" pitchFamily="18" charset="0"/>
            </a:endParaRPr>
          </a:p>
          <a:p>
            <a:pPr marL="0" indent="0">
              <a:buSzPct val="100000"/>
            </a:pPr>
            <a:endParaRPr lang="ru-RU" sz="1800" dirty="0">
              <a:solidFill>
                <a:srgbClr val="FF0000"/>
              </a:solidFill>
              <a:latin typeface="Cambria" pitchFamily="18" charset="0"/>
            </a:endParaRPr>
          </a:p>
          <a:p>
            <a:pPr marL="0" lvl="0" indent="0">
              <a:buSzPct val="100000"/>
            </a:pPr>
            <a:endParaRPr lang="ru-RU" sz="1800" dirty="0">
              <a:solidFill>
                <a:srgbClr val="663300"/>
              </a:solidFill>
              <a:latin typeface="Cambria" pitchFamily="18" charset="0"/>
            </a:endParaRPr>
          </a:p>
          <a:p>
            <a:pPr marL="457200" indent="-457200">
              <a:buSzPct val="100000"/>
              <a:buFont typeface="+mj-lt"/>
              <a:buAutoNum type="arabicPeriod"/>
            </a:pPr>
            <a:endParaRPr lang="ru-RU" sz="2000" dirty="0"/>
          </a:p>
        </p:txBody>
      </p:sp>
      <p:pic>
        <p:nvPicPr>
          <p:cNvPr id="19" name="Picture 2" descr="4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067" t="28421" r="21144" b="42143"/>
          <a:stretch>
            <a:fillRect/>
          </a:stretch>
        </p:blipFill>
        <p:spPr bwMode="auto">
          <a:xfrm>
            <a:off x="539552" y="124491"/>
            <a:ext cx="1170758" cy="105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Прямая соединительная линия 20"/>
          <p:cNvCxnSpPr/>
          <p:nvPr/>
        </p:nvCxnSpPr>
        <p:spPr>
          <a:xfrm>
            <a:off x="3140075" y="1277938"/>
            <a:ext cx="5832475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23528" y="1277938"/>
            <a:ext cx="6327775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0039873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-27384"/>
            <a:ext cx="5998268" cy="1079053"/>
          </a:xfrm>
        </p:spPr>
        <p:txBody>
          <a:bodyPr/>
          <a:lstStyle/>
          <a:p>
            <a:pPr marL="0" lvl="0" indent="0">
              <a:buSzPct val="100000"/>
            </a:pPr>
            <a:r>
              <a:rPr lang="en-US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en-US" sz="2000" b="1" baseline="-25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1</a:t>
            </a:r>
            <a:r>
              <a:rPr lang="ru-RU" sz="2000" b="1" baseline="-25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(Высокая концентрация талантливых студентов, </a:t>
            </a: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преподавателей и исследователей):</a:t>
            </a:r>
            <a:endParaRPr lang="ru-RU" sz="2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8652441" cy="5040560"/>
          </a:xfrm>
        </p:spPr>
        <p:txBody>
          <a:bodyPr/>
          <a:lstStyle/>
          <a:p>
            <a:pPr marL="0" lvl="0" indent="0">
              <a:buSzPct val="100000"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1.1. Студенты</a:t>
            </a:r>
          </a:p>
          <a:p>
            <a:pPr marL="0" lvl="1" indent="0">
              <a:buSzPct val="100000"/>
            </a:pPr>
            <a:r>
              <a:rPr lang="ru-RU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                      Всего: </a:t>
            </a:r>
            <a:endParaRPr lang="ru-RU" sz="1800" dirty="0">
              <a:latin typeface="Calibri" pitchFamily="34" charset="0"/>
              <a:cs typeface="Calibri" pitchFamily="34" charset="0"/>
            </a:endParaRPr>
          </a:p>
          <a:p>
            <a:pPr marL="0" indent="1158875">
              <a:buSzPct val="100000"/>
            </a:pPr>
            <a:r>
              <a:rPr lang="ru-RU" sz="1800" dirty="0" smtClean="0">
                <a:solidFill>
                  <a:srgbClr val="000099"/>
                </a:solidFill>
                <a:latin typeface="Calibri" pitchFamily="34" charset="0"/>
                <a:cs typeface="Calibri" pitchFamily="34" charset="0"/>
              </a:rPr>
              <a:t>Дневное отделение: </a:t>
            </a:r>
          </a:p>
          <a:p>
            <a:pPr marL="0" indent="1158875">
              <a:buSzPct val="100000"/>
            </a:pPr>
            <a:r>
              <a:rPr lang="ru-RU" sz="1800" dirty="0" smtClean="0">
                <a:solidFill>
                  <a:srgbClr val="000099"/>
                </a:solidFill>
                <a:latin typeface="Calibri" pitchFamily="34" charset="0"/>
                <a:cs typeface="Calibri" pitchFamily="34" charset="0"/>
              </a:rPr>
              <a:t>Из них:</a:t>
            </a:r>
          </a:p>
          <a:p>
            <a:pPr marL="0" indent="1158875">
              <a:buSzPct val="100000"/>
            </a:pPr>
            <a:r>
              <a:rPr lang="ru-RU" sz="1800" dirty="0">
                <a:solidFill>
                  <a:srgbClr val="000099"/>
                </a:solidFill>
                <a:latin typeface="Calibri" pitchFamily="34" charset="0"/>
                <a:cs typeface="Calibri" pitchFamily="34" charset="0"/>
              </a:rPr>
              <a:t>Образовательный грант</a:t>
            </a:r>
            <a:r>
              <a:rPr lang="ru-RU" sz="1800" dirty="0" smtClean="0">
                <a:solidFill>
                  <a:srgbClr val="000099"/>
                </a:solidFill>
                <a:latin typeface="Calibri" pitchFamily="34" charset="0"/>
                <a:cs typeface="Calibri" pitchFamily="34" charset="0"/>
              </a:rPr>
              <a:t>: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Иванов  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А. -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1</a:t>
            </a:r>
            <a:endParaRPr lang="ru-RU" sz="1800" dirty="0">
              <a:solidFill>
                <a:srgbClr val="000099"/>
              </a:solidFill>
              <a:latin typeface="Calibri" pitchFamily="34" charset="0"/>
              <a:cs typeface="Calibri" pitchFamily="34" charset="0"/>
            </a:endParaRPr>
          </a:p>
          <a:p>
            <a:pPr marL="0" indent="1158875">
              <a:buSzPct val="100000"/>
            </a:pPr>
            <a:r>
              <a:rPr lang="ru-RU" sz="1800" dirty="0" smtClean="0">
                <a:solidFill>
                  <a:srgbClr val="000099"/>
                </a:solidFill>
                <a:latin typeface="Calibri" pitchFamily="34" charset="0"/>
                <a:cs typeface="Calibri" pitchFamily="34" charset="0"/>
              </a:rPr>
              <a:t>На договорной основе: </a:t>
            </a:r>
          </a:p>
          <a:p>
            <a:pPr marL="0" indent="1158875">
              <a:buSzPct val="100000"/>
            </a:pPr>
            <a:r>
              <a:rPr lang="ru-RU" sz="1800" dirty="0" smtClean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Заочное отделение:</a:t>
            </a:r>
          </a:p>
          <a:p>
            <a:pPr marL="0" indent="1158875">
              <a:buSzPct val="100000"/>
            </a:pPr>
            <a:r>
              <a:rPr lang="ru-RU" sz="1800" dirty="0" smtClean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Из </a:t>
            </a:r>
            <a:r>
              <a:rPr lang="ru-RU" sz="1800" dirty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них:</a:t>
            </a:r>
          </a:p>
          <a:p>
            <a:pPr marL="0" indent="1158875">
              <a:buSzPct val="100000"/>
            </a:pPr>
            <a:r>
              <a:rPr lang="ru-RU" sz="1800" dirty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Образовательный </a:t>
            </a:r>
            <a:r>
              <a:rPr lang="ru-RU" sz="1800" dirty="0" smtClean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грант: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Иванов  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А. -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1</a:t>
            </a:r>
            <a:endParaRPr lang="ru-RU" sz="1800" dirty="0">
              <a:solidFill>
                <a:srgbClr val="663300"/>
              </a:solidFill>
              <a:latin typeface="Calibri" pitchFamily="34" charset="0"/>
              <a:cs typeface="Calibri" pitchFamily="34" charset="0"/>
            </a:endParaRPr>
          </a:p>
          <a:p>
            <a:pPr marL="0" indent="1158875">
              <a:buSzPct val="100000"/>
            </a:pPr>
            <a:r>
              <a:rPr lang="ru-RU" sz="1800" dirty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На договорной основе:</a:t>
            </a:r>
            <a:endParaRPr lang="ru-RU" sz="1800" dirty="0" smtClean="0">
              <a:solidFill>
                <a:srgbClr val="663300"/>
              </a:solidFill>
              <a:latin typeface="Calibri" pitchFamily="34" charset="0"/>
              <a:cs typeface="Calibri" pitchFamily="34" charset="0"/>
            </a:endParaRPr>
          </a:p>
          <a:p>
            <a:pPr marL="0" indent="1158875">
              <a:buSzPct val="100000"/>
            </a:pPr>
            <a:r>
              <a:rPr lang="kk-KZ" sz="1800" dirty="0">
                <a:latin typeface="Calibri" pitchFamily="34" charset="0"/>
                <a:cs typeface="Calibri" pitchFamily="34" charset="0"/>
              </a:rPr>
              <a:t>Обладателей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«Алтын </a:t>
            </a:r>
            <a:r>
              <a:rPr lang="ru-RU" sz="1800" dirty="0" err="1">
                <a:latin typeface="Calibri" pitchFamily="34" charset="0"/>
                <a:cs typeface="Calibri" pitchFamily="34" charset="0"/>
              </a:rPr>
              <a:t>белг</a:t>
            </a:r>
            <a:r>
              <a:rPr lang="kk-KZ" sz="1800" dirty="0">
                <a:latin typeface="Calibri" pitchFamily="34" charset="0"/>
                <a:cs typeface="Calibri" pitchFamily="34" charset="0"/>
              </a:rPr>
              <a:t>і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»: </a:t>
            </a:r>
            <a:r>
              <a:rPr lang="ru-RU" sz="18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Жанболов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А. - 100</a:t>
            </a:r>
          </a:p>
          <a:p>
            <a:pPr marL="0" indent="1158875">
              <a:buSzPct val="100000"/>
            </a:pPr>
            <a:r>
              <a:rPr lang="ru-RU" sz="1800" dirty="0">
                <a:latin typeface="Calibri" pitchFamily="34" charset="0"/>
                <a:cs typeface="Calibri" pitchFamily="34" charset="0"/>
              </a:rPr>
              <a:t>Выпускники, закончившие 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c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дипломом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«с отличием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»: </a:t>
            </a:r>
          </a:p>
          <a:p>
            <a:pPr marL="0" indent="1158875">
              <a:buSzPct val="100000"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                        2013 году: </a:t>
            </a:r>
            <a:r>
              <a:rPr lang="ru-RU" sz="18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Жанболов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А. -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100</a:t>
            </a:r>
            <a:endParaRPr lang="ru-RU" sz="1800" dirty="0" smtClean="0">
              <a:latin typeface="Calibri" pitchFamily="34" charset="0"/>
              <a:cs typeface="Calibri" pitchFamily="34" charset="0"/>
            </a:endParaRPr>
          </a:p>
          <a:p>
            <a:pPr marL="0" indent="1158875">
              <a:buSzPct val="100000"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                        2014 году : </a:t>
            </a:r>
            <a:r>
              <a:rPr lang="ru-RU" sz="18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Ерболов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А. - 100</a:t>
            </a:r>
          </a:p>
          <a:p>
            <a:pPr marL="0" indent="1158875">
              <a:buSzPct val="100000"/>
            </a:pPr>
            <a:r>
              <a:rPr lang="ru-RU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                       2015 году: </a:t>
            </a:r>
            <a:r>
              <a:rPr lang="ru-RU" sz="18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Есболов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Б. – 100</a:t>
            </a:r>
          </a:p>
          <a:p>
            <a:pPr marL="0" indent="1158875">
              <a:buSzPct val="100000"/>
            </a:pPr>
            <a:endParaRPr lang="ru-RU" sz="1800" dirty="0">
              <a:latin typeface="Calibri" pitchFamily="34" charset="0"/>
              <a:cs typeface="Calibri" pitchFamily="34" charset="0"/>
            </a:endParaRPr>
          </a:p>
          <a:p>
            <a:pPr marL="0" indent="1158875">
              <a:buSzPct val="100000"/>
            </a:pPr>
            <a:endParaRPr lang="ru-RU" sz="1800" dirty="0">
              <a:latin typeface="Cambria" pitchFamily="18" charset="0"/>
            </a:endParaRPr>
          </a:p>
          <a:p>
            <a:pPr marL="0" lvl="0" indent="1158875">
              <a:buSzPct val="100000"/>
            </a:pPr>
            <a:endParaRPr lang="ru-RU" sz="1800" dirty="0">
              <a:solidFill>
                <a:srgbClr val="FF0000"/>
              </a:solidFill>
              <a:latin typeface="Cambria" pitchFamily="18" charset="0"/>
            </a:endParaRPr>
          </a:p>
          <a:p>
            <a:pPr marL="0" indent="0">
              <a:buSzPct val="100000"/>
            </a:pPr>
            <a:endParaRPr lang="ru-RU" sz="1800" dirty="0" smtClean="0">
              <a:latin typeface="Cambria" pitchFamily="18" charset="0"/>
            </a:endParaRPr>
          </a:p>
          <a:p>
            <a:pPr marL="0" indent="0">
              <a:buSzPct val="100000"/>
            </a:pPr>
            <a:endParaRPr lang="ru-RU" sz="1800" dirty="0">
              <a:solidFill>
                <a:srgbClr val="FF0000"/>
              </a:solidFill>
              <a:latin typeface="Cambria" pitchFamily="18" charset="0"/>
            </a:endParaRPr>
          </a:p>
          <a:p>
            <a:pPr marL="0" lvl="0" indent="0">
              <a:buSzPct val="100000"/>
            </a:pPr>
            <a:endParaRPr lang="ru-RU" sz="1800" dirty="0">
              <a:solidFill>
                <a:srgbClr val="663300"/>
              </a:solidFill>
              <a:latin typeface="Cambria" pitchFamily="18" charset="0"/>
            </a:endParaRPr>
          </a:p>
          <a:p>
            <a:pPr marL="457200" indent="-457200">
              <a:buSzPct val="100000"/>
              <a:buFont typeface="+mj-lt"/>
              <a:buAutoNum type="arabicPeriod"/>
            </a:pP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11760" y="1851213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707904" y="2204864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995936" y="3140968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995936" y="3501008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995936" y="4515307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796136" y="5517232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796136" y="5805264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724128" y="6165304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4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067" t="28421" r="21144" b="42143"/>
          <a:stretch>
            <a:fillRect/>
          </a:stretch>
        </p:blipFill>
        <p:spPr bwMode="auto">
          <a:xfrm>
            <a:off x="179512" y="137270"/>
            <a:ext cx="1098749" cy="994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2636909" y="1111166"/>
            <a:ext cx="6327775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79512" y="1131804"/>
            <a:ext cx="5832475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88317007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6137" y="116632"/>
            <a:ext cx="6408191" cy="720080"/>
          </a:xfrm>
        </p:spPr>
        <p:txBody>
          <a:bodyPr/>
          <a:lstStyle/>
          <a:p>
            <a:pPr marL="0" lvl="0" indent="0" algn="ctr">
              <a:buSzPct val="100000"/>
            </a:pPr>
            <a:r>
              <a:rPr lang="en-US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en-US" sz="2000" b="1" baseline="-25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1</a:t>
            </a:r>
            <a:r>
              <a:rPr lang="ru-RU" sz="2000" b="1" baseline="-25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(Высокая концентрация талантливых студентов, </a:t>
            </a: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преподавателей и исследователей):</a:t>
            </a:r>
            <a:endParaRPr lang="ru-RU" sz="18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052736"/>
            <a:ext cx="8784976" cy="5544616"/>
          </a:xfrm>
        </p:spPr>
        <p:txBody>
          <a:bodyPr/>
          <a:lstStyle/>
          <a:p>
            <a:pPr marL="0" lvl="0" indent="0">
              <a:spcAft>
                <a:spcPts val="600"/>
              </a:spcAft>
              <a:buSzPct val="100000"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1.2. Штатные преподаватели</a:t>
            </a:r>
          </a:p>
          <a:p>
            <a:pPr marL="0" lvl="1" indent="441325">
              <a:spcAft>
                <a:spcPts val="600"/>
              </a:spcAft>
              <a:buSzPct val="100000"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Всего:</a:t>
            </a:r>
          </a:p>
          <a:p>
            <a:pPr marL="0" lvl="1" indent="441325">
              <a:spcAft>
                <a:spcPts val="600"/>
              </a:spcAft>
              <a:buSzPct val="100000"/>
            </a:pPr>
            <a:r>
              <a:rPr lang="ru-RU" sz="1800" dirty="0" smtClean="0">
                <a:solidFill>
                  <a:srgbClr val="000099"/>
                </a:solidFill>
                <a:latin typeface="Calibri" pitchFamily="34" charset="0"/>
                <a:cs typeface="Calibri" pitchFamily="34" charset="0"/>
              </a:rPr>
              <a:t>Из них:</a:t>
            </a:r>
          </a:p>
          <a:p>
            <a:pPr marL="0" indent="441325">
              <a:spcAft>
                <a:spcPts val="600"/>
              </a:spcAft>
              <a:buSzPct val="100000"/>
            </a:pPr>
            <a:r>
              <a:rPr lang="ru-RU" sz="1800" dirty="0">
                <a:latin typeface="Calibri" pitchFamily="34" charset="0"/>
                <a:cs typeface="Calibri" pitchFamily="34" charset="0"/>
              </a:rPr>
              <a:t>Остепененные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более 50 %</a:t>
            </a:r>
            <a:endParaRPr lang="ru-RU" sz="18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0" indent="441325">
              <a:spcAft>
                <a:spcPts val="600"/>
              </a:spcAft>
              <a:buSzPct val="100000"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Из остепененных:  </a:t>
            </a:r>
          </a:p>
          <a:p>
            <a:pPr marL="0" indent="441325">
              <a:spcAft>
                <a:spcPts val="600"/>
              </a:spcAft>
              <a:buSzPct val="100000"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Доктора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наук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 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Иванов А. А. - 100</a:t>
            </a:r>
          </a:p>
          <a:p>
            <a:pPr marL="0" indent="441325">
              <a:spcAft>
                <a:spcPts val="600"/>
              </a:spcAft>
              <a:buSzPct val="100000"/>
            </a:pPr>
            <a:r>
              <a:rPr lang="ru-RU" sz="1800" dirty="0">
                <a:latin typeface="Calibri" pitchFamily="34" charset="0"/>
                <a:cs typeface="Calibri" pitchFamily="34" charset="0"/>
              </a:rPr>
              <a:t>Кандидаты наук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Марков - 50</a:t>
            </a:r>
          </a:p>
          <a:p>
            <a:pPr marL="0" indent="441325">
              <a:spcAft>
                <a:spcPts val="600"/>
              </a:spcAft>
              <a:buSzPct val="100000"/>
            </a:pPr>
            <a:r>
              <a:rPr lang="en-US" sz="1800" dirty="0">
                <a:latin typeface="Calibri" pitchFamily="34" charset="0"/>
                <a:cs typeface="Calibri" pitchFamily="34" charset="0"/>
              </a:rPr>
              <a:t>PhD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: </a:t>
            </a:r>
            <a:r>
              <a:rPr lang="ru-RU" sz="18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Нурболов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А - 50</a:t>
            </a:r>
          </a:p>
          <a:p>
            <a:pPr marL="0" indent="441325">
              <a:spcAft>
                <a:spcPts val="600"/>
              </a:spcAft>
              <a:buSzPct val="100000"/>
            </a:pPr>
            <a:r>
              <a:rPr lang="ru-RU" sz="1800" dirty="0">
                <a:latin typeface="Calibri" pitchFamily="34" charset="0"/>
                <a:cs typeface="Calibri" pitchFamily="34" charset="0"/>
              </a:rPr>
              <a:t>Лауреаты государственной премии РК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 </a:t>
            </a:r>
            <a:r>
              <a:rPr lang="ru-RU" sz="18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Мукашев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Б. Н. - 300</a:t>
            </a:r>
            <a:endParaRPr lang="ru-RU" sz="18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441325" indent="0">
              <a:spcAft>
                <a:spcPts val="600"/>
              </a:spcAft>
              <a:buSzPct val="100000"/>
            </a:pPr>
            <a:r>
              <a:rPr lang="ru-RU" sz="1800" dirty="0">
                <a:latin typeface="Calibri" pitchFamily="34" charset="0"/>
                <a:cs typeface="Calibri" pitchFamily="34" charset="0"/>
              </a:rPr>
              <a:t>Лауреаты именных  премий МОН РК 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(К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. </a:t>
            </a:r>
            <a:r>
              <a:rPr lang="ru-RU" sz="1600" dirty="0" err="1">
                <a:latin typeface="Calibri" pitchFamily="34" charset="0"/>
                <a:cs typeface="Calibri" pitchFamily="34" charset="0"/>
              </a:rPr>
              <a:t>Сатпаева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, Ч.Ч. Валиханова, </a:t>
            </a:r>
            <a:endParaRPr lang="ru-RU" sz="1600" dirty="0" smtClean="0">
              <a:latin typeface="Calibri" pitchFamily="34" charset="0"/>
              <a:cs typeface="Calibri" pitchFamily="34" charset="0"/>
            </a:endParaRPr>
          </a:p>
          <a:p>
            <a:pPr marL="441325" indent="0">
              <a:spcAft>
                <a:spcPts val="600"/>
              </a:spcAft>
              <a:buSzPct val="100000"/>
            </a:pPr>
            <a:r>
              <a:rPr lang="ru-RU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         Ы. </a:t>
            </a:r>
            <a:r>
              <a:rPr lang="ru-RU" sz="1600" dirty="0" err="1" smtClean="0">
                <a:latin typeface="Calibri" pitchFamily="34" charset="0"/>
                <a:cs typeface="Calibri" pitchFamily="34" charset="0"/>
              </a:rPr>
              <a:t>Алтынсарина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, </a:t>
            </a:r>
            <a:r>
              <a:rPr lang="ru-RU" sz="1600" dirty="0" err="1">
                <a:latin typeface="Calibri" pitchFamily="34" charset="0"/>
                <a:cs typeface="Calibri" pitchFamily="34" charset="0"/>
              </a:rPr>
              <a:t>Кюль-тегина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, Д.А. </a:t>
            </a:r>
            <a:r>
              <a:rPr lang="ru-RU" sz="1600" dirty="0" err="1">
                <a:latin typeface="Calibri" pitchFamily="34" charset="0"/>
                <a:cs typeface="Calibri" pitchFamily="34" charset="0"/>
              </a:rPr>
              <a:t>Кунаева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, М.О. </a:t>
            </a:r>
            <a:r>
              <a:rPr lang="ru-RU" sz="1600" dirty="0" err="1">
                <a:latin typeface="Calibri" pitchFamily="34" charset="0"/>
                <a:cs typeface="Calibri" pitchFamily="34" charset="0"/>
              </a:rPr>
              <a:t>Ауэзова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): </a:t>
            </a:r>
            <a:r>
              <a:rPr lang="ru-RU" sz="18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Жубаев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А. – 100</a:t>
            </a:r>
            <a:endParaRPr lang="ru-RU" sz="18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0" indent="441325">
              <a:spcAft>
                <a:spcPts val="600"/>
              </a:spcAft>
              <a:buSzPct val="100000"/>
            </a:pPr>
            <a:r>
              <a:rPr lang="ru-RU" sz="1800" dirty="0">
                <a:latin typeface="Calibri" pitchFamily="34" charset="0"/>
                <a:cs typeface="Calibri" pitchFamily="34" charset="0"/>
              </a:rPr>
              <a:t>Обладатели государственной научной стипендии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 </a:t>
            </a:r>
            <a:r>
              <a:rPr lang="ru-RU" sz="18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Ибраев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Ж – 100</a:t>
            </a:r>
          </a:p>
          <a:p>
            <a:pPr marL="0" indent="441325">
              <a:spcAft>
                <a:spcPts val="600"/>
              </a:spcAft>
              <a:buSzPct val="100000"/>
            </a:pPr>
            <a:r>
              <a:rPr lang="ru-RU" sz="1800" dirty="0">
                <a:latin typeface="Calibri" pitchFamily="34" charset="0"/>
                <a:cs typeface="Calibri" pitchFamily="34" charset="0"/>
              </a:rPr>
              <a:t>Обладатели «Лучший преподаватель Вуза» МОН РК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 </a:t>
            </a:r>
            <a:r>
              <a:rPr lang="ru-RU" sz="18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Абуов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А.  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–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100</a:t>
            </a:r>
            <a:endParaRPr lang="ru-RU" sz="18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0" indent="441325">
              <a:spcAft>
                <a:spcPts val="600"/>
              </a:spcAft>
              <a:buSzPct val="100000"/>
            </a:pPr>
            <a:r>
              <a:rPr lang="ru-RU" sz="1800" dirty="0">
                <a:latin typeface="Calibri" pitchFamily="34" charset="0"/>
                <a:cs typeface="Calibri" pitchFamily="34" charset="0"/>
              </a:rPr>
              <a:t>Руководители научного гранта МОН РК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  </a:t>
            </a:r>
            <a:r>
              <a:rPr lang="ru-RU" sz="18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Мамыров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Б. 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–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100</a:t>
            </a:r>
            <a:endParaRPr lang="ru-RU" sz="18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0" indent="1158875">
              <a:buSzPct val="100000"/>
            </a:pPr>
            <a:endParaRPr lang="ru-RU" sz="1800" dirty="0">
              <a:latin typeface="Cambria" pitchFamily="18" charset="0"/>
            </a:endParaRPr>
          </a:p>
          <a:p>
            <a:pPr marL="0" indent="1158875">
              <a:buSzPct val="100000"/>
            </a:pPr>
            <a:endParaRPr lang="ru-RU" sz="1800" dirty="0">
              <a:latin typeface="Cambria" pitchFamily="18" charset="0"/>
            </a:endParaRPr>
          </a:p>
          <a:p>
            <a:pPr marL="0" lvl="0" indent="1158875">
              <a:buSzPct val="100000"/>
            </a:pPr>
            <a:endParaRPr lang="ru-RU" sz="1800" dirty="0">
              <a:solidFill>
                <a:srgbClr val="FF0000"/>
              </a:solidFill>
              <a:latin typeface="Cambria" pitchFamily="18" charset="0"/>
            </a:endParaRPr>
          </a:p>
          <a:p>
            <a:pPr marL="0" indent="0">
              <a:buSzPct val="100000"/>
            </a:pPr>
            <a:endParaRPr lang="ru-RU" sz="1800" dirty="0" smtClean="0">
              <a:latin typeface="Cambria" pitchFamily="18" charset="0"/>
            </a:endParaRPr>
          </a:p>
          <a:p>
            <a:pPr marL="0" indent="0">
              <a:buSzPct val="100000"/>
            </a:pPr>
            <a:endParaRPr lang="ru-RU" sz="1800" dirty="0">
              <a:solidFill>
                <a:srgbClr val="FF0000"/>
              </a:solidFill>
              <a:latin typeface="Cambria" pitchFamily="18" charset="0"/>
            </a:endParaRPr>
          </a:p>
          <a:p>
            <a:pPr marL="0" lvl="0" indent="0">
              <a:buSzPct val="100000"/>
            </a:pPr>
            <a:endParaRPr lang="ru-RU" sz="1800" dirty="0">
              <a:solidFill>
                <a:srgbClr val="663300"/>
              </a:solidFill>
              <a:latin typeface="Cambria" pitchFamily="18" charset="0"/>
            </a:endParaRPr>
          </a:p>
          <a:p>
            <a:pPr marL="457200" indent="-457200">
              <a:buSzPct val="100000"/>
              <a:buFont typeface="+mj-lt"/>
              <a:buAutoNum type="arabicPeriod"/>
            </a:pP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79712" y="1556792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4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067" t="28421" r="21144" b="42143"/>
          <a:stretch>
            <a:fillRect/>
          </a:stretch>
        </p:blipFill>
        <p:spPr bwMode="auto">
          <a:xfrm>
            <a:off x="68548" y="51371"/>
            <a:ext cx="1026742" cy="929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44425" y="980728"/>
            <a:ext cx="6327775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140075" y="1052736"/>
            <a:ext cx="5832475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28683810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6137" y="116632"/>
            <a:ext cx="6192167" cy="864096"/>
          </a:xfrm>
        </p:spPr>
        <p:txBody>
          <a:bodyPr/>
          <a:lstStyle/>
          <a:p>
            <a:pPr lvl="0" algn="ctr"/>
            <a:r>
              <a:rPr lang="en-US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en-US" sz="2000" b="1" baseline="-25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lang="ru-RU" sz="2000" b="1" baseline="-25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(Академическая мобильность</a:t>
            </a: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):</a:t>
            </a:r>
            <a:endParaRPr lang="ru-RU" sz="2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268760"/>
            <a:ext cx="8784976" cy="5184576"/>
          </a:xfrm>
        </p:spPr>
        <p:txBody>
          <a:bodyPr/>
          <a:lstStyle/>
          <a:p>
            <a:pPr marL="441325" lvl="0" indent="-441325">
              <a:buSzPct val="100000"/>
            </a:pPr>
            <a:r>
              <a:rPr lang="ru-RU" sz="1600" dirty="0" smtClean="0">
                <a:latin typeface="Calibri" pitchFamily="34" charset="0"/>
                <a:cs typeface="Calibri" pitchFamily="34" charset="0"/>
              </a:rPr>
              <a:t>2.1. 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Приглашенный преподаватель (профессор или 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PhD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) из дальнего зарубежья, 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ведущий 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занятия и 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принимаю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щ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ий 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экзамен по читаемой дисциплине базового (БД) или профилирующего (ПД)  цикла специальности в 2012-1013 и 2013-2014 учебные годы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:</a:t>
            </a:r>
          </a:p>
          <a:p>
            <a:pPr marL="441325" lvl="0" indent="-441325">
              <a:buSzPct val="100000"/>
            </a:pPr>
            <a:r>
              <a:rPr lang="ru-RU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         </a:t>
            </a:r>
            <a:r>
              <a:rPr lang="en-US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N. </a:t>
            </a:r>
            <a:r>
              <a:rPr lang="en-US" sz="16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Itoh</a:t>
            </a:r>
            <a:r>
              <a:rPr lang="en-US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-  100</a:t>
            </a:r>
            <a:endParaRPr lang="ru-RU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441325" indent="-441325">
              <a:buSzPct val="100000"/>
            </a:pPr>
            <a:r>
              <a:rPr lang="ru-RU" sz="1600" dirty="0" smtClean="0">
                <a:latin typeface="Calibri" pitchFamily="34" charset="0"/>
                <a:cs typeface="Calibri" pitchFamily="34" charset="0"/>
              </a:rPr>
              <a:t>2.2. 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Преподаватель (доктор наук, кандидат наук,  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PhD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) 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профилирующей 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кафедры, 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ведущий 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занятия в вузах или исследования в научных центрах дальнего зарубежья в 2012-1013 и 2013-2014 учебные годы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:</a:t>
            </a:r>
            <a:endParaRPr lang="en-US" sz="1600" dirty="0" smtClean="0">
              <a:latin typeface="Calibri" pitchFamily="34" charset="0"/>
              <a:cs typeface="Calibri" pitchFamily="34" charset="0"/>
            </a:endParaRPr>
          </a:p>
          <a:p>
            <a:pPr marL="441325" indent="-441325">
              <a:buSzPct val="100000"/>
            </a:pP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        </a:t>
            </a:r>
            <a:r>
              <a:rPr lang="ru-RU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А. Максимов - 100</a:t>
            </a:r>
          </a:p>
          <a:p>
            <a:pPr marL="441325" lvl="1" indent="-441325">
              <a:buSzPct val="100000"/>
            </a:pPr>
            <a:r>
              <a:rPr lang="ru-RU" sz="1600" dirty="0" smtClean="0">
                <a:latin typeface="Calibri" pitchFamily="34" charset="0"/>
                <a:cs typeface="Calibri" pitchFamily="34" charset="0"/>
              </a:rPr>
              <a:t>2.3.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Студенты из дальнего зарубежья, обучавшиеся в течение одного семестра в 2012-1013 и 2013-2014 учебные годы:</a:t>
            </a:r>
          </a:p>
          <a:p>
            <a:pPr marL="441325" lvl="1" indent="-441325">
              <a:buSzPct val="100000"/>
            </a:pPr>
            <a:r>
              <a:rPr lang="ru-RU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</a:t>
            </a:r>
            <a:r>
              <a:rPr lang="en-US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V. Millen - 100</a:t>
            </a:r>
            <a:endParaRPr lang="ru-RU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441325" lvl="1" indent="-441325">
              <a:buSzPct val="100000"/>
            </a:pPr>
            <a:r>
              <a:rPr lang="ru-RU" sz="1600" dirty="0" smtClean="0">
                <a:latin typeface="Calibri" pitchFamily="34" charset="0"/>
                <a:cs typeface="Calibri" pitchFamily="34" charset="0"/>
              </a:rPr>
              <a:t>2.4. 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Студенты специальности, обучавшиеся в течение одного семестра в вузе дальнего зарубежья в 2012-1013 и 2013-2014 учебные годы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:</a:t>
            </a:r>
            <a:endParaRPr lang="en-US" sz="1600" dirty="0" smtClean="0">
              <a:latin typeface="Calibri" pitchFamily="34" charset="0"/>
              <a:cs typeface="Calibri" pitchFamily="34" charset="0"/>
            </a:endParaRPr>
          </a:p>
          <a:p>
            <a:pPr marL="441325" lvl="1" indent="-441325">
              <a:buSzPct val="100000"/>
            </a:pPr>
            <a:r>
              <a:rPr lang="en-US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</a:t>
            </a:r>
            <a:r>
              <a:rPr lang="ru-RU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А. </a:t>
            </a:r>
            <a:r>
              <a:rPr lang="ru-RU" sz="16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Оспанов</a:t>
            </a:r>
            <a:r>
              <a:rPr lang="ru-RU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- 100</a:t>
            </a:r>
          </a:p>
          <a:p>
            <a:pPr marL="441325" lvl="1" indent="-441325">
              <a:buSzPct val="100000"/>
            </a:pPr>
            <a:r>
              <a:rPr lang="ru-RU" sz="1600" dirty="0" smtClean="0">
                <a:latin typeface="Calibri" pitchFamily="34" charset="0"/>
                <a:cs typeface="Calibri" pitchFamily="34" charset="0"/>
              </a:rPr>
              <a:t>2.5. 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Совместные образовательные программы с зарубежными партнерами по </a:t>
            </a:r>
            <a:r>
              <a:rPr lang="ru-RU" sz="1600" dirty="0" err="1">
                <a:latin typeface="Calibri" pitchFamily="34" charset="0"/>
                <a:cs typeface="Calibri" pitchFamily="34" charset="0"/>
              </a:rPr>
              <a:t>двухдипломному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 образованию:</a:t>
            </a:r>
          </a:p>
          <a:p>
            <a:pPr marL="441325" lvl="1" indent="-441325">
              <a:buSzPct val="100000"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         </a:t>
            </a:r>
            <a:r>
              <a:rPr lang="ru-RU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АРГУ им. К. </a:t>
            </a:r>
            <a:r>
              <a:rPr lang="ru-RU" sz="16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Жубанова</a:t>
            </a:r>
            <a:r>
              <a:rPr lang="ru-RU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– </a:t>
            </a:r>
            <a:r>
              <a:rPr lang="ru-RU" sz="16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Гданьский</a:t>
            </a:r>
            <a:r>
              <a:rPr lang="ru-RU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университет  - 100</a:t>
            </a:r>
            <a:endParaRPr lang="ru-RU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441325" lvl="1" indent="-441325">
              <a:buSzPct val="100000"/>
            </a:pPr>
            <a:endParaRPr lang="ru-RU" sz="1800" dirty="0" smtClean="0">
              <a:latin typeface="Cambria" pitchFamily="18" charset="0"/>
            </a:endParaRPr>
          </a:p>
          <a:p>
            <a:pPr marL="441325" indent="-441325">
              <a:buSzPct val="100000"/>
            </a:pPr>
            <a:endParaRPr lang="ru-RU" sz="1800" dirty="0">
              <a:latin typeface="Cambria" pitchFamily="18" charset="0"/>
            </a:endParaRPr>
          </a:p>
          <a:p>
            <a:pPr marL="441325" lvl="0" indent="-441325">
              <a:buSzPct val="100000"/>
            </a:pPr>
            <a:endParaRPr lang="ru-RU" sz="1800" dirty="0">
              <a:latin typeface="Cambria" pitchFamily="18" charset="0"/>
            </a:endParaRPr>
          </a:p>
          <a:p>
            <a:pPr marL="0" indent="1158875">
              <a:buSzPct val="100000"/>
            </a:pPr>
            <a:endParaRPr lang="ru-RU" sz="1800" dirty="0">
              <a:latin typeface="Cambria" pitchFamily="18" charset="0"/>
            </a:endParaRPr>
          </a:p>
          <a:p>
            <a:pPr marL="0" indent="1158875">
              <a:buSzPct val="100000"/>
            </a:pPr>
            <a:endParaRPr lang="ru-RU" sz="1800" dirty="0">
              <a:latin typeface="Cambria" pitchFamily="18" charset="0"/>
            </a:endParaRPr>
          </a:p>
          <a:p>
            <a:pPr marL="0" lvl="0" indent="1158875">
              <a:buSzPct val="100000"/>
            </a:pPr>
            <a:endParaRPr lang="ru-RU" sz="1800" dirty="0">
              <a:solidFill>
                <a:srgbClr val="FF0000"/>
              </a:solidFill>
              <a:latin typeface="Cambria" pitchFamily="18" charset="0"/>
            </a:endParaRPr>
          </a:p>
          <a:p>
            <a:pPr marL="0" indent="0">
              <a:buSzPct val="100000"/>
            </a:pPr>
            <a:endParaRPr lang="ru-RU" sz="1800" dirty="0" smtClean="0">
              <a:latin typeface="Cambria" pitchFamily="18" charset="0"/>
            </a:endParaRPr>
          </a:p>
          <a:p>
            <a:pPr marL="0" indent="0">
              <a:buSzPct val="100000"/>
            </a:pPr>
            <a:endParaRPr lang="ru-RU" sz="1800" dirty="0">
              <a:solidFill>
                <a:srgbClr val="FF0000"/>
              </a:solidFill>
              <a:latin typeface="Cambria" pitchFamily="18" charset="0"/>
            </a:endParaRPr>
          </a:p>
          <a:p>
            <a:pPr marL="0" lvl="0" indent="0">
              <a:buSzPct val="100000"/>
            </a:pPr>
            <a:endParaRPr lang="ru-RU" sz="1800" dirty="0">
              <a:solidFill>
                <a:srgbClr val="663300"/>
              </a:solidFill>
              <a:latin typeface="Cambria" pitchFamily="18" charset="0"/>
            </a:endParaRPr>
          </a:p>
          <a:p>
            <a:pPr marL="457200" indent="-457200">
              <a:buSzPct val="100000"/>
              <a:buFont typeface="+mj-lt"/>
              <a:buAutoNum type="arabicPeriod"/>
            </a:pPr>
            <a:endParaRPr lang="ru-RU" sz="2000" dirty="0"/>
          </a:p>
        </p:txBody>
      </p:sp>
      <p:pic>
        <p:nvPicPr>
          <p:cNvPr id="6" name="Picture 2" descr="4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067" t="28421" r="21144" b="42143"/>
          <a:stretch>
            <a:fillRect/>
          </a:stretch>
        </p:blipFill>
        <p:spPr bwMode="auto">
          <a:xfrm>
            <a:off x="217586" y="58796"/>
            <a:ext cx="1026742" cy="929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251520" y="1052736"/>
            <a:ext cx="6327775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3140075" y="1124744"/>
            <a:ext cx="5832475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4987243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76200"/>
            <a:ext cx="8244408" cy="60960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Глобальный рейтинг университетов мира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331168"/>
            <a:ext cx="8712968" cy="5410200"/>
          </a:xfrm>
        </p:spPr>
        <p:txBody>
          <a:bodyPr/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ru-RU" sz="2000" dirty="0">
                <a:latin typeface="Calibri" pitchFamily="34" charset="0"/>
                <a:cs typeface="Calibri" pitchFamily="34" charset="0"/>
              </a:rPr>
              <a:t>В мировом образовательном пространстве широко практикуется академический рейтинг мировых университетов, который образует </a:t>
            </a:r>
            <a:r>
              <a:rPr lang="ru-RU" sz="20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глобальный рейтинг</a:t>
            </a:r>
            <a:r>
              <a:rPr lang="ru-RU" sz="2000" dirty="0">
                <a:latin typeface="Calibri" pitchFamily="34" charset="0"/>
                <a:cs typeface="Calibri" pitchFamily="34" charset="0"/>
              </a:rPr>
              <a:t>, осуществляемый признанными </a:t>
            </a:r>
            <a:r>
              <a:rPr lang="ru-RU" sz="2000" dirty="0" smtClean="0">
                <a:latin typeface="Calibri" pitchFamily="34" charset="0"/>
                <a:cs typeface="Calibri" pitchFamily="34" charset="0"/>
              </a:rPr>
              <a:t>агентствами:</a:t>
            </a:r>
          </a:p>
          <a:p>
            <a:pPr indent="-255588">
              <a:spcBef>
                <a:spcPts val="600"/>
              </a:spcBef>
              <a:spcAft>
                <a:spcPts val="600"/>
              </a:spcAft>
              <a:buSzPct val="100000"/>
            </a:pP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ARWU</a:t>
            </a: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(Academic </a:t>
            </a:r>
            <a:r>
              <a:rPr lang="en-US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Ranking of World Universities</a:t>
            </a: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) – </a:t>
            </a: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Шанхайский  </a:t>
            </a:r>
          </a:p>
          <a:p>
            <a:pPr indent="-255588">
              <a:spcBef>
                <a:spcPts val="600"/>
              </a:spcBef>
              <a:spcAft>
                <a:spcPts val="600"/>
              </a:spcAft>
              <a:buSzPct val="100000"/>
            </a:pP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THE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-</a:t>
            </a: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QS</a:t>
            </a: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(Times </a:t>
            </a:r>
            <a:r>
              <a:rPr lang="en-US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Higher Education – </a:t>
            </a:r>
            <a:r>
              <a:rPr lang="en-US" sz="2000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Quacguarelli</a:t>
            </a:r>
            <a:r>
              <a:rPr lang="en-US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Symons)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ru-RU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indent="-255588">
              <a:spcBef>
                <a:spcPts val="600"/>
              </a:spcBef>
              <a:spcAft>
                <a:spcPts val="600"/>
              </a:spcAft>
              <a:buSzPct val="100000"/>
            </a:pPr>
            <a:r>
              <a:rPr lang="en-US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THE</a:t>
            </a: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-</a:t>
            </a: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TR</a:t>
            </a: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(Times Higher Education – </a:t>
            </a: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Thomson Reuters)</a:t>
            </a: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en-US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indent="-255588">
              <a:spcBef>
                <a:spcPts val="600"/>
              </a:spcBef>
              <a:spcAft>
                <a:spcPts val="600"/>
              </a:spcAft>
              <a:buSzPct val="100000"/>
            </a:pP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QS</a:t>
            </a: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(</a:t>
            </a:r>
            <a:r>
              <a:rPr lang="en-US" sz="2000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Quacguarelli</a:t>
            </a: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en-US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Symons)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ru-RU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indent="-255588">
              <a:spcBef>
                <a:spcPts val="600"/>
              </a:spcBef>
              <a:spcAft>
                <a:spcPts val="600"/>
              </a:spcAft>
              <a:buSzPct val="100000"/>
            </a:pP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HEEACT (Higher Education Evaluation and Accreditation Council of Taiwan)</a:t>
            </a:r>
            <a:endParaRPr lang="ru-RU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indent="-255588">
              <a:spcBef>
                <a:spcPts val="600"/>
              </a:spcBef>
              <a:spcAft>
                <a:spcPts val="600"/>
              </a:spcAft>
              <a:buSzPct val="100000"/>
            </a:pPr>
            <a:r>
              <a:rPr lang="en-US" sz="2000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Webmetrics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</a:t>
            </a:r>
            <a:endParaRPr lang="ru-RU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indent="-255588">
              <a:spcBef>
                <a:spcPts val="600"/>
              </a:spcBef>
              <a:spcAft>
                <a:spcPts val="600"/>
              </a:spcAft>
              <a:buSzPct val="100000"/>
            </a:pP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U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-</a:t>
            </a: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map</a:t>
            </a: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</a:t>
            </a:r>
          </a:p>
          <a:p>
            <a:pPr indent="-255588">
              <a:spcBef>
                <a:spcPts val="600"/>
              </a:spcBef>
              <a:spcAft>
                <a:spcPts val="600"/>
              </a:spcAft>
              <a:buSzPct val="100000"/>
            </a:pP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U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-</a:t>
            </a:r>
            <a:r>
              <a:rPr lang="en-US" sz="2000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Multirank</a:t>
            </a: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</a:t>
            </a:r>
          </a:p>
          <a:p>
            <a:pPr indent="-255588">
              <a:spcBef>
                <a:spcPts val="600"/>
              </a:spcBef>
              <a:spcAft>
                <a:spcPts val="600"/>
              </a:spcAft>
              <a:buSzPct val="100000"/>
            </a:pPr>
            <a:r>
              <a:rPr lang="ru-RU" sz="2000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РейтОР</a:t>
            </a:r>
            <a:endParaRPr lang="ru-RU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indent="-255588">
              <a:buSzPct val="100000"/>
            </a:pPr>
            <a:endParaRPr lang="ru-RU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>
              <a:buSzPct val="100000"/>
            </a:pPr>
            <a:endParaRPr lang="ru-RU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636909" y="836712"/>
            <a:ext cx="6327775" cy="0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07504" y="908720"/>
            <a:ext cx="6327775" cy="0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34769371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-27384"/>
            <a:ext cx="5688632" cy="1401688"/>
          </a:xfrm>
        </p:spPr>
        <p:txBody>
          <a:bodyPr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en-US" sz="2000" b="1" baseline="-25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3</a:t>
            </a:r>
            <a:r>
              <a:rPr lang="ru-RU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(</a:t>
            </a:r>
            <a:r>
              <a:rPr lang="ru-RU" sz="2000" b="1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Конкурентноспособность</a:t>
            </a:r>
            <a:r>
              <a:rPr lang="ru-RU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выпускников):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340768"/>
            <a:ext cx="8652441" cy="5400600"/>
          </a:xfrm>
        </p:spPr>
        <p:txBody>
          <a:bodyPr/>
          <a:lstStyle/>
          <a:p>
            <a:pPr marL="0" lvl="1" indent="538163">
              <a:buSzPct val="100000"/>
            </a:pPr>
            <a:r>
              <a:rPr lang="ru-RU" dirty="0" smtClean="0">
                <a:latin typeface="Calibri" pitchFamily="34" charset="0"/>
                <a:cs typeface="Calibri" pitchFamily="34" charset="0"/>
              </a:rPr>
              <a:t>3.1. Число </a:t>
            </a:r>
            <a:r>
              <a:rPr lang="ru-RU" dirty="0">
                <a:latin typeface="Calibri" pitchFamily="34" charset="0"/>
                <a:cs typeface="Calibri" pitchFamily="34" charset="0"/>
              </a:rPr>
              <a:t>выпускников в 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2015 </a:t>
            </a:r>
            <a:r>
              <a:rPr lang="ru-RU" dirty="0">
                <a:latin typeface="Calibri" pitchFamily="34" charset="0"/>
                <a:cs typeface="Calibri" pitchFamily="34" charset="0"/>
              </a:rPr>
              <a:t>году:</a:t>
            </a:r>
          </a:p>
          <a:p>
            <a:pPr indent="195263"/>
            <a:r>
              <a:rPr lang="ru-RU" sz="2000" dirty="0" smtClean="0">
                <a:solidFill>
                  <a:srgbClr val="000099"/>
                </a:solidFill>
                <a:latin typeface="Calibri" pitchFamily="34" charset="0"/>
                <a:cs typeface="Calibri" pitchFamily="34" charset="0"/>
              </a:rPr>
              <a:t>Из </a:t>
            </a:r>
            <a:r>
              <a:rPr lang="ru-RU" sz="2000" dirty="0">
                <a:solidFill>
                  <a:srgbClr val="000099"/>
                </a:solidFill>
                <a:latin typeface="Calibri" pitchFamily="34" charset="0"/>
                <a:cs typeface="Calibri" pitchFamily="34" charset="0"/>
              </a:rPr>
              <a:t>них: </a:t>
            </a:r>
          </a:p>
          <a:p>
            <a:pPr lvl="0" indent="195263"/>
            <a:r>
              <a:rPr lang="ru-RU" sz="2000" dirty="0">
                <a:solidFill>
                  <a:srgbClr val="000099"/>
                </a:solidFill>
                <a:latin typeface="Calibri" pitchFamily="34" charset="0"/>
                <a:cs typeface="Calibri" pitchFamily="34" charset="0"/>
              </a:rPr>
              <a:t>По сельской квоте:</a:t>
            </a:r>
          </a:p>
          <a:p>
            <a:pPr indent="195263"/>
            <a:r>
              <a:rPr lang="ru-RU" sz="2000" dirty="0">
                <a:solidFill>
                  <a:srgbClr val="000099"/>
                </a:solidFill>
                <a:latin typeface="Calibri" pitchFamily="34" charset="0"/>
                <a:cs typeface="Calibri" pitchFamily="34" charset="0"/>
              </a:rPr>
              <a:t>                         </a:t>
            </a:r>
            <a:r>
              <a:rPr lang="ru-RU" sz="2000" dirty="0" smtClean="0">
                <a:solidFill>
                  <a:srgbClr val="000099"/>
                </a:solidFill>
                <a:latin typeface="Calibri" pitchFamily="34" charset="0"/>
                <a:cs typeface="Calibri" pitchFamily="34" charset="0"/>
              </a:rPr>
              <a:t>Всего</a:t>
            </a:r>
            <a:endParaRPr lang="ru-RU" sz="2000" dirty="0">
              <a:solidFill>
                <a:srgbClr val="000099"/>
              </a:solidFill>
              <a:latin typeface="Calibri" pitchFamily="34" charset="0"/>
              <a:cs typeface="Calibri" pitchFamily="34" charset="0"/>
            </a:endParaRPr>
          </a:p>
          <a:p>
            <a:pPr marL="0" lvl="1" indent="538163">
              <a:buSzPct val="100000"/>
            </a:pPr>
            <a:r>
              <a:rPr lang="ru-RU" dirty="0">
                <a:solidFill>
                  <a:srgbClr val="000099"/>
                </a:solidFill>
                <a:latin typeface="Calibri" pitchFamily="34" charset="0"/>
                <a:cs typeface="Calibri" pitchFamily="34" charset="0"/>
              </a:rPr>
              <a:t>Из них трудоустроенные в год окончания (в </a:t>
            </a:r>
            <a:r>
              <a:rPr lang="ru-RU" dirty="0" smtClean="0">
                <a:solidFill>
                  <a:srgbClr val="000099"/>
                </a:solidFill>
                <a:latin typeface="Calibri" pitchFamily="34" charset="0"/>
                <a:cs typeface="Calibri" pitchFamily="34" charset="0"/>
              </a:rPr>
              <a:t>2015 </a:t>
            </a:r>
            <a:r>
              <a:rPr lang="ru-RU" dirty="0">
                <a:solidFill>
                  <a:srgbClr val="000099"/>
                </a:solidFill>
                <a:latin typeface="Calibri" pitchFamily="34" charset="0"/>
                <a:cs typeface="Calibri" pitchFamily="34" charset="0"/>
              </a:rPr>
              <a:t>году</a:t>
            </a:r>
            <a:r>
              <a:rPr lang="ru-RU" dirty="0" smtClean="0">
                <a:solidFill>
                  <a:srgbClr val="000099"/>
                </a:solidFill>
                <a:latin typeface="Calibri" pitchFamily="34" charset="0"/>
                <a:cs typeface="Calibri" pitchFamily="34" charset="0"/>
              </a:rPr>
              <a:t>):  </a:t>
            </a:r>
            <a:r>
              <a:rPr lang="ru-RU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95% - 95</a:t>
            </a:r>
          </a:p>
          <a:p>
            <a:pPr marL="0" lvl="1" indent="538163">
              <a:buSzPct val="100000"/>
            </a:pPr>
            <a:endParaRPr lang="ru-RU" dirty="0" smtClean="0">
              <a:solidFill>
                <a:srgbClr val="663300"/>
              </a:solidFill>
              <a:latin typeface="Calibri" pitchFamily="34" charset="0"/>
              <a:cs typeface="Calibri" pitchFamily="34" charset="0"/>
            </a:endParaRPr>
          </a:p>
          <a:p>
            <a:pPr marL="0" lvl="1" indent="538163">
              <a:buSzPct val="100000"/>
            </a:pPr>
            <a:r>
              <a:rPr lang="ru-RU" dirty="0" smtClean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По </a:t>
            </a:r>
            <a:r>
              <a:rPr lang="ru-RU" dirty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образовательному гранту:</a:t>
            </a:r>
          </a:p>
          <a:p>
            <a:r>
              <a:rPr lang="ru-RU" sz="2000" dirty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                         </a:t>
            </a:r>
            <a:r>
              <a:rPr lang="ru-RU" sz="2000" dirty="0" smtClean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Всего</a:t>
            </a:r>
          </a:p>
          <a:p>
            <a:pPr indent="195263"/>
            <a:r>
              <a:rPr lang="ru-RU" sz="2000" dirty="0" smtClean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Из </a:t>
            </a:r>
            <a:r>
              <a:rPr lang="ru-RU" sz="2000" dirty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них трудоустроенные в год окончания (в </a:t>
            </a:r>
            <a:r>
              <a:rPr lang="ru-RU" sz="2000" dirty="0" smtClean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2015 </a:t>
            </a:r>
            <a:r>
              <a:rPr lang="ru-RU" sz="2000" dirty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году</a:t>
            </a:r>
            <a:r>
              <a:rPr lang="ru-RU" sz="2000" dirty="0" smtClean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): </a:t>
            </a:r>
            <a:r>
              <a:rPr lang="ru-RU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75</a:t>
            </a:r>
            <a:r>
              <a:rPr lang="ru-RU" sz="20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% - </a:t>
            </a:r>
            <a:r>
              <a:rPr lang="ru-RU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75</a:t>
            </a:r>
            <a:endParaRPr lang="ru-RU" sz="2000" dirty="0">
              <a:solidFill>
                <a:srgbClr val="663300"/>
              </a:solidFill>
              <a:latin typeface="Calibri" pitchFamily="34" charset="0"/>
              <a:cs typeface="Calibri" pitchFamily="34" charset="0"/>
            </a:endParaRPr>
          </a:p>
          <a:p>
            <a:pPr lvl="0" indent="195263"/>
            <a:endParaRPr lang="ru-RU" sz="2000" dirty="0" smtClean="0">
              <a:latin typeface="Calibri" pitchFamily="34" charset="0"/>
              <a:cs typeface="Calibri" pitchFamily="34" charset="0"/>
            </a:endParaRPr>
          </a:p>
          <a:p>
            <a:pPr lvl="0" indent="195263"/>
            <a:r>
              <a:rPr lang="ru-RU" sz="2000" dirty="0" smtClean="0">
                <a:latin typeface="Calibri" pitchFamily="34" charset="0"/>
                <a:cs typeface="Calibri" pitchFamily="34" charset="0"/>
              </a:rPr>
              <a:t>На </a:t>
            </a:r>
            <a:r>
              <a:rPr lang="ru-RU" sz="2000" dirty="0">
                <a:latin typeface="Calibri" pitchFamily="34" charset="0"/>
                <a:cs typeface="Calibri" pitchFamily="34" charset="0"/>
              </a:rPr>
              <a:t>основе договора:</a:t>
            </a:r>
          </a:p>
          <a:p>
            <a:pPr lvl="0" indent="195263"/>
            <a:r>
              <a:rPr lang="ru-RU" sz="2000" dirty="0" smtClean="0">
                <a:latin typeface="Calibri" pitchFamily="34" charset="0"/>
                <a:cs typeface="Calibri" pitchFamily="34" charset="0"/>
              </a:rPr>
              <a:t>Всего</a:t>
            </a:r>
            <a:endParaRPr lang="ru-RU" sz="2000" dirty="0">
              <a:latin typeface="Calibri" pitchFamily="34" charset="0"/>
              <a:cs typeface="Calibri" pitchFamily="34" charset="0"/>
            </a:endParaRPr>
          </a:p>
          <a:p>
            <a:pPr marL="0" lvl="0" indent="538163">
              <a:buSzPct val="100000"/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Из </a:t>
            </a:r>
            <a:r>
              <a:rPr lang="ru-RU" sz="2000" dirty="0">
                <a:latin typeface="Calibri" pitchFamily="34" charset="0"/>
                <a:cs typeface="Calibri" pitchFamily="34" charset="0"/>
              </a:rPr>
              <a:t>них трудоустроенные в год окончания (в </a:t>
            </a:r>
            <a:r>
              <a:rPr lang="ru-RU" sz="2000" dirty="0" smtClean="0">
                <a:latin typeface="Calibri" pitchFamily="34" charset="0"/>
                <a:cs typeface="Calibri" pitchFamily="34" charset="0"/>
              </a:rPr>
              <a:t>2015 </a:t>
            </a:r>
            <a:r>
              <a:rPr lang="ru-RU" sz="2000" dirty="0">
                <a:latin typeface="Calibri" pitchFamily="34" charset="0"/>
                <a:cs typeface="Calibri" pitchFamily="34" charset="0"/>
              </a:rPr>
              <a:t>году</a:t>
            </a:r>
            <a:r>
              <a:rPr lang="ru-RU" sz="2000" dirty="0" smtClean="0">
                <a:latin typeface="Calibri" pitchFamily="34" charset="0"/>
                <a:cs typeface="Calibri" pitchFamily="34" charset="0"/>
              </a:rPr>
              <a:t>): </a:t>
            </a:r>
            <a:r>
              <a:rPr lang="ru-RU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25</a:t>
            </a:r>
            <a:r>
              <a:rPr lang="ru-RU" sz="20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% - </a:t>
            </a:r>
            <a:r>
              <a:rPr lang="ru-RU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25</a:t>
            </a:r>
          </a:p>
          <a:p>
            <a:pPr marL="0" lvl="0" indent="538163">
              <a:buSzPct val="100000"/>
            </a:pPr>
            <a:r>
              <a:rPr lang="ru-RU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3.2.  Опрос работодателей</a:t>
            </a:r>
            <a:endParaRPr lang="ru-RU" sz="2000" dirty="0">
              <a:latin typeface="Calibri" pitchFamily="34" charset="0"/>
              <a:cs typeface="Calibri" pitchFamily="34" charset="0"/>
            </a:endParaRPr>
          </a:p>
          <a:p>
            <a:pPr marL="0" indent="1158875">
              <a:buSzPct val="100000"/>
            </a:pPr>
            <a:endParaRPr lang="ru-RU" sz="2000" dirty="0">
              <a:latin typeface="Calibri" pitchFamily="34" charset="0"/>
              <a:cs typeface="Calibri" pitchFamily="34" charset="0"/>
            </a:endParaRPr>
          </a:p>
          <a:p>
            <a:pPr marL="0" lvl="0" indent="1158875">
              <a:buSzPct val="100000"/>
            </a:pPr>
            <a:endParaRPr lang="ru-RU" sz="1800" dirty="0">
              <a:solidFill>
                <a:srgbClr val="FF0000"/>
              </a:solidFill>
              <a:latin typeface="Cambria" pitchFamily="18" charset="0"/>
            </a:endParaRPr>
          </a:p>
          <a:p>
            <a:pPr marL="0" indent="0">
              <a:buSzPct val="100000"/>
            </a:pPr>
            <a:endParaRPr lang="ru-RU" sz="1800" dirty="0" smtClean="0">
              <a:latin typeface="Cambria" pitchFamily="18" charset="0"/>
            </a:endParaRPr>
          </a:p>
          <a:p>
            <a:pPr marL="0" indent="0">
              <a:buSzPct val="100000"/>
            </a:pPr>
            <a:endParaRPr lang="ru-RU" sz="1800" dirty="0">
              <a:solidFill>
                <a:srgbClr val="FF0000"/>
              </a:solidFill>
              <a:latin typeface="Cambria" pitchFamily="18" charset="0"/>
            </a:endParaRPr>
          </a:p>
          <a:p>
            <a:pPr marL="0" lvl="0" indent="0">
              <a:buSzPct val="100000"/>
            </a:pPr>
            <a:endParaRPr lang="ru-RU" sz="1800" dirty="0">
              <a:solidFill>
                <a:srgbClr val="663300"/>
              </a:solidFill>
              <a:latin typeface="Cambria" pitchFamily="18" charset="0"/>
            </a:endParaRPr>
          </a:p>
          <a:p>
            <a:pPr marL="457200" indent="-457200">
              <a:buSzPct val="100000"/>
              <a:buFont typeface="+mj-lt"/>
              <a:buAutoNum type="arabicPeriod"/>
            </a:pP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148064" y="1499034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203848" y="2570604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627784" y="4000504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704763" y="5499562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2" descr="4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067" t="28421" r="21144" b="42143"/>
          <a:stretch>
            <a:fillRect/>
          </a:stretch>
        </p:blipFill>
        <p:spPr bwMode="auto">
          <a:xfrm>
            <a:off x="251520" y="116632"/>
            <a:ext cx="1026742" cy="929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" name="Прямая соединительная линия 19"/>
          <p:cNvCxnSpPr/>
          <p:nvPr/>
        </p:nvCxnSpPr>
        <p:spPr>
          <a:xfrm>
            <a:off x="251520" y="1000108"/>
            <a:ext cx="6327775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3140075" y="1071546"/>
            <a:ext cx="5832475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1714480" y="5500702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flipV="1">
            <a:off x="4126842" y="6215082"/>
            <a:ext cx="2088232" cy="203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022388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6137" y="-27384"/>
            <a:ext cx="6624215" cy="1401688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en-US" sz="2000" b="1" baseline="-25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4</a:t>
            </a: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(</a:t>
            </a:r>
            <a:r>
              <a:rPr lang="ru-RU" sz="20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Конкурентноспособность</a:t>
            </a: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научных  публикаций преподавателей специальности):</a:t>
            </a:r>
            <a:endParaRPr lang="ru-RU" sz="2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84784"/>
            <a:ext cx="8652441" cy="5256584"/>
          </a:xfrm>
        </p:spPr>
        <p:txBody>
          <a:bodyPr/>
          <a:lstStyle/>
          <a:p>
            <a:pPr marL="441325" indent="-441325" algn="ctr">
              <a:buSzPct val="100000"/>
            </a:pPr>
            <a:endParaRPr lang="ru-RU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SzPct val="100000"/>
            </a:pPr>
            <a:r>
              <a:rPr lang="en-US" sz="1600" dirty="0">
                <a:latin typeface="Calibri" pitchFamily="34" charset="0"/>
                <a:cs typeface="Calibri" pitchFamily="34" charset="0"/>
              </a:rPr>
              <a:t>4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.1.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Публикации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в соответствии с индексом </a:t>
            </a:r>
            <a:r>
              <a:rPr lang="ru-RU" sz="1800" dirty="0" err="1">
                <a:latin typeface="Calibri" pitchFamily="34" charset="0"/>
                <a:cs typeface="Calibri" pitchFamily="34" charset="0"/>
              </a:rPr>
              <a:t>Хирша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 (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h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-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index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) по 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ISI Web of </a:t>
            </a:r>
            <a:endParaRPr lang="ru-RU" sz="1800" dirty="0" smtClean="0">
              <a:latin typeface="Calibri" pitchFamily="34" charset="0"/>
              <a:cs typeface="Calibri" pitchFamily="34" charset="0"/>
            </a:endParaRPr>
          </a:p>
          <a:p>
            <a:pPr marL="441325" indent="0">
              <a:buSzPct val="100000"/>
            </a:pPr>
            <a:r>
              <a:rPr lang="en-US" sz="1800" dirty="0" smtClean="0">
                <a:latin typeface="Calibri" pitchFamily="34" charset="0"/>
                <a:cs typeface="Calibri" pitchFamily="34" charset="0"/>
              </a:rPr>
              <a:t>Knowledge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, 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Thomson Reuters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 </a:t>
            </a:r>
          </a:p>
          <a:p>
            <a:pPr marL="441325" indent="0">
              <a:buSzPct val="100000"/>
            </a:pP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Иванов А. - 200</a:t>
            </a:r>
            <a:endParaRPr lang="ru-RU" sz="18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SzPct val="100000"/>
            </a:pPr>
            <a:endParaRPr lang="ru-RU" sz="180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SzPct val="100000"/>
            </a:pPr>
            <a:r>
              <a:rPr lang="en-US" sz="1800" dirty="0">
                <a:latin typeface="Calibri" pitchFamily="34" charset="0"/>
                <a:cs typeface="Calibri" pitchFamily="34" charset="0"/>
              </a:rPr>
              <a:t>4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.2. Публикации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в соответствии с индексом </a:t>
            </a:r>
            <a:r>
              <a:rPr lang="ru-RU" sz="1800" dirty="0" err="1">
                <a:latin typeface="Calibri" pitchFamily="34" charset="0"/>
                <a:cs typeface="Calibri" pitchFamily="34" charset="0"/>
              </a:rPr>
              <a:t>Хирша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 (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h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-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index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) по 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Scopus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:</a:t>
            </a:r>
          </a:p>
          <a:p>
            <a:pPr marL="0" lvl="0" indent="538163">
              <a:buSzPct val="100000"/>
            </a:pP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Иванов А.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– 100</a:t>
            </a:r>
          </a:p>
          <a:p>
            <a:pPr marL="0" lvl="0" indent="538163">
              <a:buSzPct val="100000"/>
            </a:pPr>
            <a:endParaRPr lang="ru-RU" sz="18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SzPct val="100000"/>
            </a:pPr>
            <a:r>
              <a:rPr lang="en-US" sz="1800" dirty="0">
                <a:latin typeface="Calibri" pitchFamily="34" charset="0"/>
                <a:cs typeface="Calibri" pitchFamily="34" charset="0"/>
              </a:rPr>
              <a:t>4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.3. Патенты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и изобретения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</a:t>
            </a:r>
          </a:p>
          <a:p>
            <a:pPr marL="0" indent="0">
              <a:buSzPct val="100000"/>
            </a:pPr>
            <a:r>
              <a:rPr lang="ru-RU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          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Республиканский (Иванов А.) – 100</a:t>
            </a:r>
          </a:p>
          <a:p>
            <a:pPr marL="0" indent="0">
              <a:buSzPct val="100000"/>
            </a:pP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Международный 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(Иванов А.) –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200</a:t>
            </a:r>
            <a:endParaRPr lang="ru-RU" sz="18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0" lvl="0" indent="0">
              <a:buSzPct val="100000"/>
            </a:pPr>
            <a:endParaRPr lang="ru-RU" sz="18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0" lvl="1" indent="0">
              <a:buSzPct val="100000"/>
            </a:pP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4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.4. </a:t>
            </a:r>
            <a:r>
              <a:rPr lang="ru-RU" sz="1800" dirty="0" err="1" smtClean="0">
                <a:latin typeface="Calibri" pitchFamily="34" charset="0"/>
                <a:cs typeface="Calibri" pitchFamily="34" charset="0"/>
              </a:rPr>
              <a:t>Предпатенты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 и авторские свидетельства:</a:t>
            </a:r>
          </a:p>
          <a:p>
            <a:pPr marL="0" lvl="1" indent="0">
              <a:buSzPct val="100000"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           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Республиканский (Иванов А.) – 50</a:t>
            </a:r>
            <a:endParaRPr lang="ru-RU" sz="18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SzPct val="100000"/>
            </a:pPr>
            <a:endParaRPr lang="ru-RU" sz="1800" dirty="0" smtClean="0">
              <a:latin typeface="Cambria" pitchFamily="18" charset="0"/>
            </a:endParaRPr>
          </a:p>
          <a:p>
            <a:pPr marL="0" indent="0">
              <a:buSzPct val="100000"/>
            </a:pPr>
            <a:endParaRPr lang="ru-RU" sz="1800" dirty="0">
              <a:solidFill>
                <a:srgbClr val="FF0000"/>
              </a:solidFill>
              <a:latin typeface="Cambria" pitchFamily="18" charset="0"/>
            </a:endParaRPr>
          </a:p>
          <a:p>
            <a:pPr marL="0" lvl="0" indent="0">
              <a:buSzPct val="100000"/>
            </a:pPr>
            <a:endParaRPr lang="ru-RU" sz="1800" dirty="0">
              <a:solidFill>
                <a:srgbClr val="663300"/>
              </a:solidFill>
              <a:latin typeface="Cambria" pitchFamily="18" charset="0"/>
            </a:endParaRPr>
          </a:p>
          <a:p>
            <a:pPr marL="457200" indent="-457200">
              <a:buSzPct val="100000"/>
              <a:buFont typeface="+mj-lt"/>
              <a:buAutoNum type="arabicPeriod"/>
            </a:pPr>
            <a:endParaRPr lang="ru-RU" sz="2000" dirty="0"/>
          </a:p>
        </p:txBody>
      </p:sp>
      <p:pic>
        <p:nvPicPr>
          <p:cNvPr id="10" name="Рисунок 7" descr="Q:\Журналы\PSS b\Phys.Stat.Sol. (b) V.174, 1992\cov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365104"/>
            <a:ext cx="1543926" cy="2099759"/>
          </a:xfrm>
          <a:prstGeom prst="rect">
            <a:avLst/>
          </a:prstGeom>
          <a:noFill/>
          <a:ln w="25400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44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067" t="28421" r="21144" b="42143"/>
          <a:stretch>
            <a:fillRect/>
          </a:stretch>
        </p:blipFill>
        <p:spPr bwMode="auto">
          <a:xfrm>
            <a:off x="160092" y="195386"/>
            <a:ext cx="1026742" cy="929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Прямая соединительная линия 13"/>
          <p:cNvCxnSpPr/>
          <p:nvPr/>
        </p:nvCxnSpPr>
        <p:spPr>
          <a:xfrm>
            <a:off x="179512" y="1196752"/>
            <a:ext cx="6327775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140075" y="1277938"/>
            <a:ext cx="5832475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370296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70851"/>
            <a:ext cx="5544616" cy="1069917"/>
          </a:xfrm>
        </p:spPr>
        <p:txBody>
          <a:bodyPr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en-US" sz="2400" b="1" baseline="-25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0</a:t>
            </a:r>
            <a:r>
              <a:rPr lang="en-US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(</a:t>
            </a:r>
            <a:r>
              <a:rPr lang="ru-RU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входные данные</a:t>
            </a:r>
            <a:r>
              <a:rPr lang="en-US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)</a:t>
            </a:r>
            <a:r>
              <a:rPr lang="ru-RU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: </a:t>
            </a:r>
            <a:r>
              <a:rPr lang="ru-RU" sz="2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(Магистратура)</a:t>
            </a:r>
            <a:r>
              <a:rPr lang="ru-RU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</a:br>
            <a:endParaRPr lang="ru-RU" sz="24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024210"/>
            <a:ext cx="8652441" cy="4501134"/>
          </a:xfrm>
        </p:spPr>
        <p:txBody>
          <a:bodyPr/>
          <a:lstStyle/>
          <a:p>
            <a:pPr marL="358775" indent="-358775">
              <a:buSzPct val="100000"/>
              <a:buFont typeface="+mj-lt"/>
              <a:buAutoNum type="arabicPeriod"/>
            </a:pPr>
            <a:endParaRPr lang="ru-RU" sz="1800" dirty="0" smtClean="0">
              <a:latin typeface="Calibri" pitchFamily="34" charset="0"/>
              <a:cs typeface="Calibri" pitchFamily="34" charset="0"/>
            </a:endParaRPr>
          </a:p>
          <a:p>
            <a:pPr marL="358775" indent="-358775">
              <a:spcAft>
                <a:spcPts val="1200"/>
              </a:spcAft>
              <a:buSzPct val="100000"/>
              <a:buFont typeface="+mj-lt"/>
              <a:buAutoNum type="arabicPeriod"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Название вуза: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АРГУ имени К. </a:t>
            </a:r>
            <a:r>
              <a:rPr lang="ru-RU" sz="18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Жубанова</a:t>
            </a:r>
            <a:endParaRPr lang="ru-RU" sz="18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358775" lvl="0" indent="-358775">
              <a:buSzPct val="100000"/>
              <a:buFont typeface="+mj-lt"/>
              <a:buAutoNum type="arabicPeriod"/>
            </a:pPr>
            <a:r>
              <a:rPr lang="ru-RU" sz="1800" dirty="0">
                <a:latin typeface="Calibri" pitchFamily="34" charset="0"/>
                <a:cs typeface="Calibri" pitchFamily="34" charset="0"/>
              </a:rPr>
              <a:t>Сведения о институциональной аккредитации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 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данные акр. </a:t>
            </a:r>
            <a:r>
              <a:rPr lang="ru-RU" sz="18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агенства</a:t>
            </a:r>
            <a:endParaRPr lang="ru-RU" sz="18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5208588" lvl="0" indent="0">
              <a:buSzPct val="150000"/>
              <a:buFont typeface="Arial" pitchFamily="34" charset="0"/>
              <a:buChar char="•"/>
            </a:pP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Республиканское – 100</a:t>
            </a:r>
          </a:p>
          <a:p>
            <a:pPr marL="5208588" indent="0">
              <a:buSzPct val="150000"/>
              <a:buFont typeface="Arial" pitchFamily="34" charset="0"/>
              <a:buChar char="•"/>
            </a:pP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Международное  -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100</a:t>
            </a:r>
            <a:endParaRPr lang="en-US" sz="18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ru-RU" sz="1800" dirty="0" smtClean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3.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Статус образовательной программы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Магистратура</a:t>
            </a:r>
          </a:p>
          <a:p>
            <a:pPr marL="0" indent="0">
              <a:spcAft>
                <a:spcPts val="1200"/>
              </a:spcAft>
              <a:buSzPct val="100000"/>
            </a:pPr>
            <a:r>
              <a:rPr lang="en-US" sz="1800" dirty="0" smtClean="0">
                <a:latin typeface="Calibri" pitchFamily="34" charset="0"/>
                <a:cs typeface="Calibri" pitchFamily="34" charset="0"/>
              </a:rPr>
              <a:t>4.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Направление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подготовки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образование</a:t>
            </a:r>
          </a:p>
          <a:p>
            <a:pPr marL="0" lvl="0" indent="0">
              <a:spcAft>
                <a:spcPts val="1200"/>
              </a:spcAft>
              <a:buSzPct val="100000"/>
            </a:pPr>
            <a:r>
              <a:rPr lang="en-US" sz="1800" dirty="0" smtClean="0">
                <a:latin typeface="Calibri" pitchFamily="34" charset="0"/>
                <a:cs typeface="Calibri" pitchFamily="34" charset="0"/>
              </a:rPr>
              <a:t>5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Специальность (образовательная программа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):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6М011000 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- 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физика</a:t>
            </a:r>
          </a:p>
          <a:p>
            <a:r>
              <a:rPr lang="en-US" sz="1800" dirty="0" smtClean="0">
                <a:latin typeface="Calibri" pitchFamily="34" charset="0"/>
                <a:cs typeface="Calibri" pitchFamily="34" charset="0"/>
              </a:rPr>
              <a:t>6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. Сведения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о специализированной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аккредитации: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Данные 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агентства:</a:t>
            </a:r>
          </a:p>
          <a:p>
            <a:pPr marL="5208588" lvl="0" indent="0">
              <a:buSzPct val="150000"/>
              <a:buFont typeface="Arial" pitchFamily="34" charset="0"/>
              <a:buChar char="•"/>
            </a:pP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Республиканское – 100</a:t>
            </a:r>
          </a:p>
          <a:p>
            <a:pPr marL="5208588" indent="0">
              <a:buSzPct val="150000"/>
              <a:buFont typeface="Arial" pitchFamily="34" charset="0"/>
              <a:buChar char="•"/>
            </a:pP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Международное  -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100</a:t>
            </a:r>
            <a:endParaRPr lang="ru-RU" sz="18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SzPct val="100000"/>
            </a:pPr>
            <a:endParaRPr lang="ru-RU" sz="1800" dirty="0" smtClean="0">
              <a:latin typeface="Cambria" pitchFamily="18" charset="0"/>
            </a:endParaRPr>
          </a:p>
          <a:p>
            <a:pPr marL="0" indent="0">
              <a:buSzPct val="100000"/>
            </a:pPr>
            <a:endParaRPr lang="ru-RU" sz="1800" dirty="0">
              <a:solidFill>
                <a:srgbClr val="FF0000"/>
              </a:solidFill>
              <a:latin typeface="Cambria" pitchFamily="18" charset="0"/>
            </a:endParaRPr>
          </a:p>
          <a:p>
            <a:pPr marL="0" lvl="0" indent="0">
              <a:buSzPct val="100000"/>
            </a:pPr>
            <a:endParaRPr lang="ru-RU" sz="1800" dirty="0">
              <a:solidFill>
                <a:srgbClr val="663300"/>
              </a:solidFill>
              <a:latin typeface="Cambria" pitchFamily="18" charset="0"/>
            </a:endParaRPr>
          </a:p>
          <a:p>
            <a:pPr marL="457200" indent="-457200">
              <a:buSzPct val="100000"/>
              <a:buFont typeface="+mj-lt"/>
              <a:buAutoNum type="arabicPeriod"/>
            </a:pPr>
            <a:endParaRPr lang="ru-RU" sz="2000" dirty="0"/>
          </a:p>
        </p:txBody>
      </p:sp>
      <p:pic>
        <p:nvPicPr>
          <p:cNvPr id="19" name="Picture 2" descr="4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067" t="28421" r="21144" b="42143"/>
          <a:stretch>
            <a:fillRect/>
          </a:stretch>
        </p:blipFill>
        <p:spPr bwMode="auto">
          <a:xfrm>
            <a:off x="642910" y="142852"/>
            <a:ext cx="995962" cy="901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Прямая соединительная линия 20"/>
          <p:cNvCxnSpPr/>
          <p:nvPr/>
        </p:nvCxnSpPr>
        <p:spPr>
          <a:xfrm>
            <a:off x="3140075" y="1277938"/>
            <a:ext cx="5832475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23528" y="1277938"/>
            <a:ext cx="6327775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36380153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6137" y="-27384"/>
            <a:ext cx="6501803" cy="1079053"/>
          </a:xfrm>
        </p:spPr>
        <p:txBody>
          <a:bodyPr/>
          <a:lstStyle/>
          <a:p>
            <a:pPr marL="0" lvl="0" indent="0" algn="ctr">
              <a:buSzPct val="100000"/>
            </a:pPr>
            <a:r>
              <a:rPr lang="en-US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en-US" sz="2000" b="1" baseline="-25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1</a:t>
            </a:r>
            <a:r>
              <a:rPr lang="ru-RU" sz="2000" b="1" baseline="-25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(Высокая концентрация талантливых </a:t>
            </a: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магистрантов-исследователей</a:t>
            </a: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):</a:t>
            </a:r>
            <a:endParaRPr lang="ru-RU" sz="2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7537" y="1628800"/>
            <a:ext cx="8652441" cy="4320480"/>
          </a:xfrm>
        </p:spPr>
        <p:txBody>
          <a:bodyPr/>
          <a:lstStyle/>
          <a:p>
            <a:pPr marL="0" lvl="0" indent="0">
              <a:buSzPct val="100000"/>
            </a:pPr>
            <a:r>
              <a:rPr lang="en-US" sz="1800" dirty="0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sz="1800" baseline="-25000" dirty="0" smtClean="0">
                <a:latin typeface="Calibri" pitchFamily="34" charset="0"/>
                <a:cs typeface="Calibri" pitchFamily="34" charset="0"/>
              </a:rPr>
              <a:t>1</a:t>
            </a:r>
            <a:r>
              <a:rPr lang="kk-KZ" sz="1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>
                <a:latin typeface="Calibri"/>
                <a:ea typeface="Calibri"/>
                <a:cs typeface="Times New Roman"/>
              </a:rPr>
              <a:t>Высокая концентрация талантливых магистрантов-исследователей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                       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 marL="0" lvl="0" indent="0">
              <a:buSzPct val="100000"/>
            </a:pPr>
            <a:r>
              <a:rPr lang="en-US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                    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Всего: </a:t>
            </a:r>
            <a:endParaRPr lang="ru-RU" sz="1800" dirty="0">
              <a:latin typeface="Calibri" pitchFamily="34" charset="0"/>
              <a:cs typeface="Calibri" pitchFamily="34" charset="0"/>
            </a:endParaRPr>
          </a:p>
          <a:p>
            <a:pPr marL="0" indent="1158875">
              <a:buSzPct val="100000"/>
            </a:pPr>
            <a:r>
              <a:rPr lang="ru-RU" sz="1800" dirty="0" smtClean="0">
                <a:solidFill>
                  <a:srgbClr val="000099"/>
                </a:solidFill>
                <a:latin typeface="Calibri" pitchFamily="34" charset="0"/>
                <a:cs typeface="Calibri" pitchFamily="34" charset="0"/>
              </a:rPr>
              <a:t>Дневное отделение: </a:t>
            </a:r>
          </a:p>
          <a:p>
            <a:pPr marL="0" indent="1158875">
              <a:buSzPct val="100000"/>
            </a:pPr>
            <a:r>
              <a:rPr lang="ru-RU" sz="1800" dirty="0" smtClean="0">
                <a:solidFill>
                  <a:srgbClr val="000099"/>
                </a:solidFill>
                <a:latin typeface="Calibri" pitchFamily="34" charset="0"/>
                <a:cs typeface="Calibri" pitchFamily="34" charset="0"/>
              </a:rPr>
              <a:t>Из них:</a:t>
            </a:r>
          </a:p>
          <a:p>
            <a:pPr marL="0" indent="1158875">
              <a:buSzPct val="100000"/>
            </a:pPr>
            <a:r>
              <a:rPr lang="ru-RU" sz="1800" dirty="0" smtClean="0">
                <a:solidFill>
                  <a:srgbClr val="000099"/>
                </a:solidFill>
                <a:latin typeface="Calibri" pitchFamily="34" charset="0"/>
                <a:cs typeface="Calibri" pitchFamily="34" charset="0"/>
              </a:rPr>
              <a:t>Образовательный грант: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20*25</a:t>
            </a:r>
            <a:r>
              <a:rPr lang="en-US" sz="1800" dirty="0" smtClean="0"/>
              <a:t> </a:t>
            </a:r>
            <a:endParaRPr lang="ru-RU" sz="1800" dirty="0" smtClean="0">
              <a:solidFill>
                <a:srgbClr val="000099"/>
              </a:solidFill>
              <a:latin typeface="Calibri" pitchFamily="34" charset="0"/>
              <a:cs typeface="Calibri" pitchFamily="34" charset="0"/>
            </a:endParaRPr>
          </a:p>
          <a:p>
            <a:pPr marL="0" indent="1158875">
              <a:buSzPct val="100000"/>
            </a:pPr>
            <a:r>
              <a:rPr lang="ru-RU" sz="1800" dirty="0" smtClean="0">
                <a:solidFill>
                  <a:srgbClr val="000099"/>
                </a:solidFill>
                <a:latin typeface="Calibri" pitchFamily="34" charset="0"/>
                <a:cs typeface="Calibri" pitchFamily="34" charset="0"/>
              </a:rPr>
              <a:t>На договорной основе: </a:t>
            </a:r>
          </a:p>
          <a:p>
            <a:pPr marL="0" indent="1158875">
              <a:buSzPct val="100000"/>
            </a:pPr>
            <a:r>
              <a:rPr lang="ru-RU" sz="1800" dirty="0">
                <a:latin typeface="Calibri" pitchFamily="34" charset="0"/>
                <a:cs typeface="Calibri" pitchFamily="34" charset="0"/>
              </a:rPr>
              <a:t>Выпускники, закончившие 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c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дипломом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«с отличием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»:</a:t>
            </a:r>
            <a:endParaRPr lang="en-US" sz="1800" dirty="0" smtClean="0">
              <a:latin typeface="Calibri" pitchFamily="34" charset="0"/>
              <a:cs typeface="Calibri" pitchFamily="34" charset="0"/>
            </a:endParaRPr>
          </a:p>
          <a:p>
            <a:pPr marL="0" lvl="0" indent="1158875">
              <a:buSzPct val="100000"/>
            </a:pPr>
            <a:r>
              <a:rPr lang="en-US" sz="1800" dirty="0" smtClean="0">
                <a:latin typeface="Calibri" pitchFamily="34" charset="0"/>
                <a:cs typeface="Calibri" pitchFamily="34" charset="0"/>
              </a:rPr>
              <a:t>2013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году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: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5*100=500</a:t>
            </a:r>
            <a:endParaRPr lang="en-US" sz="18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0" lvl="0" indent="1158875">
              <a:buSzPct val="100000"/>
            </a:pPr>
            <a:r>
              <a:rPr lang="en-US" sz="1800" dirty="0" smtClean="0">
                <a:latin typeface="Calibri" pitchFamily="34" charset="0"/>
                <a:cs typeface="Calibri" pitchFamily="34" charset="0"/>
              </a:rPr>
              <a:t>201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4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год: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</a:t>
            </a:r>
            <a:endParaRPr lang="ru-RU" sz="1800" dirty="0" smtClean="0">
              <a:latin typeface="Calibri" pitchFamily="34" charset="0"/>
              <a:cs typeface="Calibri" pitchFamily="34" charset="0"/>
            </a:endParaRPr>
          </a:p>
          <a:p>
            <a:pPr marL="0" lvl="0" indent="1158875">
              <a:buSzPct val="100000"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2015 год: </a:t>
            </a:r>
            <a:endParaRPr lang="ru-RU" sz="1800" dirty="0">
              <a:latin typeface="Calibri" pitchFamily="34" charset="0"/>
              <a:cs typeface="Calibri" pitchFamily="34" charset="0"/>
            </a:endParaRPr>
          </a:p>
          <a:p>
            <a:pPr marL="0" lvl="0" indent="0">
              <a:buSzPct val="100000"/>
            </a:pPr>
            <a:endParaRPr lang="ru-RU" sz="1800" dirty="0"/>
          </a:p>
          <a:p>
            <a:pPr marL="0" indent="1158875">
              <a:buSzPct val="100000"/>
            </a:pPr>
            <a:endParaRPr lang="ru-RU" sz="1800" dirty="0">
              <a:latin typeface="Calibri" pitchFamily="34" charset="0"/>
              <a:cs typeface="Calibri" pitchFamily="34" charset="0"/>
            </a:endParaRPr>
          </a:p>
          <a:p>
            <a:pPr marL="0" indent="1158875">
              <a:buSzPct val="100000"/>
            </a:pPr>
            <a:endParaRPr lang="ru-RU" sz="1800" dirty="0">
              <a:latin typeface="Cambria" pitchFamily="18" charset="0"/>
            </a:endParaRPr>
          </a:p>
          <a:p>
            <a:pPr marL="0" lvl="0" indent="1158875">
              <a:buSzPct val="100000"/>
            </a:pPr>
            <a:endParaRPr lang="ru-RU" sz="1800" dirty="0">
              <a:solidFill>
                <a:srgbClr val="FF0000"/>
              </a:solidFill>
              <a:latin typeface="Cambria" pitchFamily="18" charset="0"/>
            </a:endParaRPr>
          </a:p>
          <a:p>
            <a:pPr marL="0" indent="0">
              <a:buSzPct val="100000"/>
            </a:pPr>
            <a:endParaRPr lang="ru-RU" sz="1800" dirty="0" smtClean="0">
              <a:latin typeface="Cambria" pitchFamily="18" charset="0"/>
            </a:endParaRPr>
          </a:p>
          <a:p>
            <a:pPr marL="0" indent="0">
              <a:buSzPct val="100000"/>
            </a:pPr>
            <a:endParaRPr lang="ru-RU" sz="1800" dirty="0">
              <a:solidFill>
                <a:srgbClr val="FF0000"/>
              </a:solidFill>
              <a:latin typeface="Cambria" pitchFamily="18" charset="0"/>
            </a:endParaRPr>
          </a:p>
          <a:p>
            <a:pPr marL="0" lvl="0" indent="0">
              <a:buSzPct val="100000"/>
            </a:pPr>
            <a:endParaRPr lang="ru-RU" sz="1800" dirty="0">
              <a:solidFill>
                <a:srgbClr val="663300"/>
              </a:solidFill>
              <a:latin typeface="Cambria" pitchFamily="18" charset="0"/>
            </a:endParaRPr>
          </a:p>
          <a:p>
            <a:pPr marL="457200" indent="-457200">
              <a:buSzPct val="100000"/>
              <a:buFont typeface="+mj-lt"/>
              <a:buAutoNum type="arabicPeriod"/>
            </a:pP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11760" y="2060848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707904" y="2492896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995936" y="3429000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4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067" t="28421" r="21144" b="42143"/>
          <a:stretch>
            <a:fillRect/>
          </a:stretch>
        </p:blipFill>
        <p:spPr bwMode="auto">
          <a:xfrm>
            <a:off x="395536" y="33328"/>
            <a:ext cx="1098749" cy="994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2636909" y="1111166"/>
            <a:ext cx="6327775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79512" y="1131804"/>
            <a:ext cx="5832475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2636402" y="4725144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636402" y="4365104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577096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-27384"/>
            <a:ext cx="5998268" cy="1079053"/>
          </a:xfrm>
        </p:spPr>
        <p:txBody>
          <a:bodyPr/>
          <a:lstStyle/>
          <a:p>
            <a:pPr>
              <a:buSzPct val="100000"/>
            </a:pPr>
            <a:r>
              <a:rPr lang="en-US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ru-RU" sz="2000" b="1" baseline="-25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lang="ru-RU" sz="2000" b="1" baseline="-25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(</a:t>
            </a:r>
            <a:r>
              <a:rPr lang="ru-RU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Академическая мобильность</a:t>
            </a:r>
            <a:r>
              <a:rPr lang="en-US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):</a:t>
            </a:r>
            <a:endParaRPr lang="ru-RU" sz="2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5110" y="1772816"/>
            <a:ext cx="8652441" cy="4065856"/>
          </a:xfrm>
        </p:spPr>
        <p:txBody>
          <a:bodyPr/>
          <a:lstStyle/>
          <a:p>
            <a:pPr marL="0" lvl="0" indent="0">
              <a:buSzPct val="100000"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2.1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Магистранты из дальнего зарубежья, обучавшиеся в течение одного семестра в 2012-1013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, 2013-2014 и  2015-2016 учебные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годы:</a:t>
            </a:r>
          </a:p>
          <a:p>
            <a:pPr marL="4130675" lvl="0" indent="0">
              <a:buSzPct val="100000"/>
              <a:buFont typeface="+mj-lt"/>
              <a:buAutoNum type="arabicPeriod"/>
            </a:pP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Марк – 100</a:t>
            </a:r>
          </a:p>
          <a:p>
            <a:pPr marL="4130675" indent="0">
              <a:buSzPct val="100000"/>
              <a:buFont typeface="+mj-lt"/>
              <a:buAutoNum type="arabicPeriod"/>
            </a:pP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……………</a:t>
            </a:r>
          </a:p>
          <a:p>
            <a:pPr marL="0" indent="0">
              <a:buSzPct val="100000"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2.2 Магистранты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специальности, обучавшиеся в течение одного семестра в вузе дальнего зарубежья в 2012-1013 ,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 2013-2014  и 2015-2016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учебные годы:</a:t>
            </a:r>
          </a:p>
          <a:p>
            <a:pPr marL="6465888" lvl="0" indent="-179388">
              <a:buSzPct val="100000"/>
              <a:buFont typeface="Arial" pitchFamily="34" charset="0"/>
              <a:buChar char="•"/>
              <a:tabLst>
                <a:tab pos="6465888" algn="l"/>
              </a:tabLst>
            </a:pPr>
            <a:r>
              <a:rPr lang="ru-RU" sz="18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Оспанов</a:t>
            </a:r>
            <a:endParaRPr lang="ru-RU" sz="18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6465888" indent="-179388">
              <a:buSzPct val="100000"/>
              <a:buFont typeface="Arial" pitchFamily="34" charset="0"/>
              <a:buChar char="•"/>
              <a:tabLst>
                <a:tab pos="6465888" algn="l"/>
              </a:tabLst>
            </a:pP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Марат</a:t>
            </a:r>
            <a:endParaRPr lang="ru-RU" sz="18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0" lvl="0" indent="0">
              <a:buSzPct val="100000"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2.3 Совместные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образовательные программы с зарубежными партнерами по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двух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-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 дипломному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образованию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   </a:t>
            </a:r>
          </a:p>
          <a:p>
            <a:pPr marL="3673475" lvl="0" indent="-80963">
              <a:buSzPct val="100000"/>
              <a:buFont typeface="Arial" pitchFamily="34" charset="0"/>
              <a:buChar char="•"/>
            </a:pP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АРГУ- </a:t>
            </a:r>
            <a:r>
              <a:rPr lang="ru-RU" sz="18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Гданьский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университет -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500</a:t>
            </a:r>
          </a:p>
        </p:txBody>
      </p:sp>
      <p:pic>
        <p:nvPicPr>
          <p:cNvPr id="15" name="Picture 2" descr="4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067" t="28421" r="21144" b="42143"/>
          <a:stretch>
            <a:fillRect/>
          </a:stretch>
        </p:blipFill>
        <p:spPr bwMode="auto">
          <a:xfrm>
            <a:off x="467544" y="116632"/>
            <a:ext cx="1098749" cy="994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2636909" y="1111166"/>
            <a:ext cx="6327775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79512" y="1131804"/>
            <a:ext cx="5832475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93290467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16632"/>
            <a:ext cx="5998268" cy="935037"/>
          </a:xfrm>
        </p:spPr>
        <p:txBody>
          <a:bodyPr/>
          <a:lstStyle/>
          <a:p>
            <a:pPr lvl="0" algn="ctr">
              <a:buSzPct val="100000"/>
            </a:pPr>
            <a:r>
              <a:rPr lang="en-US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ru-RU" sz="2000" b="1" baseline="-25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3</a:t>
            </a:r>
            <a:r>
              <a:rPr lang="ru-RU" sz="2000" b="1" baseline="-25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(</a:t>
            </a:r>
            <a:r>
              <a:rPr lang="ru-RU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Конкурентоспособность магистрантов - выпускников специальности </a:t>
            </a: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):</a:t>
            </a:r>
            <a:endParaRPr lang="ru-RU" sz="2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2243" y="2060848"/>
            <a:ext cx="8652441" cy="2769712"/>
          </a:xfrm>
        </p:spPr>
        <p:txBody>
          <a:bodyPr/>
          <a:lstStyle/>
          <a:p>
            <a:pPr marL="0" indent="0"/>
            <a:r>
              <a:rPr lang="en-US" sz="1800" dirty="0" smtClean="0">
                <a:latin typeface="Calibri" pitchFamily="34" charset="0"/>
                <a:cs typeface="Calibri" pitchFamily="34" charset="0"/>
              </a:rPr>
              <a:t>3.1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Число выпускников в 2015 году: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1290</a:t>
            </a:r>
            <a:r>
              <a:rPr lang="en-US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0" lvl="0" indent="0"/>
            <a:endParaRPr lang="en-US" sz="1800" dirty="0" smtClean="0">
              <a:latin typeface="Calibri" pitchFamily="34" charset="0"/>
              <a:cs typeface="Calibri" pitchFamily="34" charset="0"/>
            </a:endParaRPr>
          </a:p>
          <a:p>
            <a:pPr marL="261938" indent="0"/>
            <a:r>
              <a:rPr lang="ru-RU" sz="1800" dirty="0" smtClean="0">
                <a:latin typeface="Calibri" pitchFamily="34" charset="0"/>
                <a:cs typeface="Calibri" pitchFamily="34" charset="0"/>
              </a:rPr>
              <a:t>Из них трудоустроенные в год окончания (в 2015 году):</a:t>
            </a:r>
            <a:endParaRPr lang="ru-RU" sz="1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444208" y="2924944"/>
            <a:ext cx="1557486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pic>
        <p:nvPicPr>
          <p:cNvPr id="15" name="Picture 2" descr="4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067" t="28421" r="21144" b="42143"/>
          <a:stretch>
            <a:fillRect/>
          </a:stretch>
        </p:blipFill>
        <p:spPr bwMode="auto">
          <a:xfrm>
            <a:off x="539552" y="99818"/>
            <a:ext cx="1098749" cy="994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2636909" y="1111166"/>
            <a:ext cx="6327775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79512" y="1131804"/>
            <a:ext cx="5832475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70513863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6137" y="116632"/>
            <a:ext cx="6408191" cy="720080"/>
          </a:xfrm>
        </p:spPr>
        <p:txBody>
          <a:bodyPr/>
          <a:lstStyle/>
          <a:p>
            <a:pPr algn="ctr">
              <a:buSzPct val="100000"/>
            </a:pPr>
            <a:r>
              <a:rPr lang="en-US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ru-RU" sz="2000" b="1" baseline="-25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4</a:t>
            </a:r>
            <a:r>
              <a:rPr lang="ru-RU" sz="2000" b="1" baseline="-25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(</a:t>
            </a:r>
            <a:r>
              <a:rPr lang="ru-RU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Конкурентоспособность научных публикаций магистрантов </a:t>
            </a: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специальности):</a:t>
            </a:r>
            <a:endParaRPr lang="ru-RU" sz="18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00808"/>
            <a:ext cx="8784976" cy="4896544"/>
          </a:xfrm>
        </p:spPr>
        <p:txBody>
          <a:bodyPr/>
          <a:lstStyle/>
          <a:p>
            <a:pPr marL="0" indent="0"/>
            <a:r>
              <a:rPr lang="en-US" sz="1800" dirty="0" smtClean="0">
                <a:latin typeface="Calibri" pitchFamily="34" charset="0"/>
                <a:cs typeface="Calibri" pitchFamily="34" charset="0"/>
              </a:rPr>
              <a:t>4.1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Публикации в соответствии с индексом </a:t>
            </a:r>
            <a:r>
              <a:rPr lang="ru-RU" sz="1800" dirty="0" err="1">
                <a:latin typeface="Calibri" pitchFamily="34" charset="0"/>
                <a:cs typeface="Calibri" pitchFamily="34" charset="0"/>
              </a:rPr>
              <a:t>Хирша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 (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h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-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index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) по 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ISI Web of Knowledge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, 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Thomson Reuters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: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 </a:t>
            </a:r>
          </a:p>
          <a:p>
            <a:pPr marL="261938" indent="0"/>
            <a:r>
              <a:rPr lang="en-US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                    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Иванов А. 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– </a:t>
            </a:r>
            <a:r>
              <a:rPr lang="en-US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h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*</a:t>
            </a:r>
            <a:r>
              <a:rPr lang="en-US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00</a:t>
            </a:r>
          </a:p>
          <a:p>
            <a:pPr marL="457200" indent="-457200">
              <a:buSzPct val="100000"/>
              <a:buFont typeface="+mj-lt"/>
              <a:buAutoNum type="arabicPeriod"/>
            </a:pPr>
            <a:endParaRPr lang="ru-RU" sz="2000" dirty="0"/>
          </a:p>
          <a:p>
            <a:pPr marL="0" lvl="0" indent="0">
              <a:spcAft>
                <a:spcPts val="600"/>
              </a:spcAft>
              <a:buSzPct val="100000"/>
            </a:pPr>
            <a:r>
              <a:rPr lang="en-US" sz="1800" dirty="0" smtClean="0">
                <a:latin typeface="Calibri" pitchFamily="34" charset="0"/>
                <a:cs typeface="Calibri" pitchFamily="34" charset="0"/>
              </a:rPr>
              <a:t>4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.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2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>
                <a:latin typeface="Calibri"/>
                <a:ea typeface="Calibri"/>
                <a:cs typeface="Times New Roman"/>
              </a:rPr>
              <a:t>Публикации в соответствии с индексом </a:t>
            </a:r>
            <a:r>
              <a:rPr lang="ru-RU" sz="1800" dirty="0" err="1">
                <a:latin typeface="Calibri"/>
                <a:ea typeface="Calibri"/>
                <a:cs typeface="Times New Roman"/>
              </a:rPr>
              <a:t>Хирша</a:t>
            </a:r>
            <a:r>
              <a:rPr lang="ru-RU" sz="1800" dirty="0">
                <a:latin typeface="Calibri"/>
                <a:ea typeface="Calibri"/>
                <a:cs typeface="Times New Roman"/>
              </a:rPr>
              <a:t> (</a:t>
            </a:r>
            <a:r>
              <a:rPr lang="en-US" sz="1800" dirty="0">
                <a:latin typeface="Calibri"/>
                <a:ea typeface="Calibri"/>
                <a:cs typeface="Times New Roman"/>
              </a:rPr>
              <a:t>h</a:t>
            </a:r>
            <a:r>
              <a:rPr lang="ru-RU" sz="1800" dirty="0">
                <a:latin typeface="Calibri"/>
                <a:ea typeface="Calibri"/>
                <a:cs typeface="Times New Roman"/>
              </a:rPr>
              <a:t>-</a:t>
            </a:r>
            <a:r>
              <a:rPr lang="en-US" sz="1800" dirty="0">
                <a:latin typeface="Calibri"/>
                <a:ea typeface="Calibri"/>
                <a:cs typeface="Times New Roman"/>
              </a:rPr>
              <a:t>index</a:t>
            </a:r>
            <a:r>
              <a:rPr lang="ru-RU" sz="1800" dirty="0">
                <a:latin typeface="Calibri"/>
                <a:ea typeface="Calibri"/>
                <a:cs typeface="Times New Roman"/>
              </a:rPr>
              <a:t>) по </a:t>
            </a:r>
            <a:r>
              <a:rPr lang="en-US" sz="1800" dirty="0">
                <a:latin typeface="Calibri"/>
                <a:ea typeface="Calibri"/>
                <a:cs typeface="Times New Roman"/>
              </a:rPr>
              <a:t>Scopus</a:t>
            </a:r>
            <a:r>
              <a:rPr lang="ru-RU" sz="1800" dirty="0" smtClean="0">
                <a:latin typeface="Calibri"/>
                <a:ea typeface="Calibri"/>
                <a:cs typeface="Times New Roman"/>
              </a:rPr>
              <a:t>:</a:t>
            </a:r>
            <a:r>
              <a:rPr lang="en-US" sz="1800" dirty="0" smtClean="0">
                <a:latin typeface="Calibri"/>
                <a:ea typeface="Calibri"/>
                <a:cs typeface="Times New Roman"/>
              </a:rPr>
              <a:t> </a:t>
            </a:r>
          </a:p>
          <a:p>
            <a:pPr marL="2776538" lvl="0" indent="0">
              <a:spcAft>
                <a:spcPts val="600"/>
              </a:spcAft>
              <a:buSzPct val="100000"/>
            </a:pP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Иванов А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– </a:t>
            </a:r>
            <a:r>
              <a:rPr lang="en-US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h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*</a:t>
            </a:r>
            <a:r>
              <a:rPr lang="en-US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1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00</a:t>
            </a:r>
            <a:endParaRPr lang="en-US" sz="18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0" lvl="0" indent="0">
              <a:spcAft>
                <a:spcPts val="600"/>
              </a:spcAft>
              <a:buSzPct val="100000"/>
            </a:pPr>
            <a:r>
              <a:rPr lang="en-US" sz="1800" dirty="0" smtClean="0">
                <a:latin typeface="Calibri" pitchFamily="34" charset="0"/>
                <a:cs typeface="Calibri" pitchFamily="34" charset="0"/>
              </a:rPr>
              <a:t>4.3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Патенты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и изобретения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  </a:t>
            </a:r>
            <a:endParaRPr lang="ru-RU" sz="1800" dirty="0">
              <a:latin typeface="Calibri" pitchFamily="34" charset="0"/>
              <a:cs typeface="Calibri" pitchFamily="34" charset="0"/>
            </a:endParaRPr>
          </a:p>
          <a:p>
            <a:pPr marL="2873375" indent="0"/>
            <a:r>
              <a:rPr lang="ru-RU" sz="18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Респуб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-100</a:t>
            </a:r>
          </a:p>
          <a:p>
            <a:pPr marL="2873375" indent="0"/>
            <a:r>
              <a:rPr lang="ru-RU" sz="18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Международ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– </a:t>
            </a:r>
            <a:r>
              <a:rPr lang="en-US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1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00</a:t>
            </a:r>
            <a:endParaRPr lang="en-US" sz="18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0" lvl="1" indent="0">
              <a:buSzPct val="100000"/>
            </a:pP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4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.4. </a:t>
            </a:r>
            <a:r>
              <a:rPr lang="ru-RU" sz="1800" dirty="0" err="1" smtClean="0">
                <a:latin typeface="Calibri" pitchFamily="34" charset="0"/>
                <a:cs typeface="Calibri" pitchFamily="34" charset="0"/>
              </a:rPr>
              <a:t>Предпатенты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 и авторские свидетельства:</a:t>
            </a:r>
          </a:p>
          <a:p>
            <a:pPr marL="0" lvl="1" indent="0">
              <a:buSzPct val="100000"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           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Республиканский (Иванов А.) – 50</a:t>
            </a:r>
            <a:endParaRPr lang="ru-RU" sz="18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0" lvl="0" indent="1158875">
              <a:buSzPct val="100000"/>
            </a:pPr>
            <a:endParaRPr lang="ru-RU" sz="1800" dirty="0">
              <a:solidFill>
                <a:srgbClr val="FF0000"/>
              </a:solidFill>
              <a:latin typeface="Cambria" pitchFamily="18" charset="0"/>
            </a:endParaRPr>
          </a:p>
          <a:p>
            <a:pPr marL="0" indent="0">
              <a:buSzPct val="100000"/>
            </a:pPr>
            <a:endParaRPr lang="ru-RU" sz="1800" dirty="0" smtClean="0">
              <a:latin typeface="Cambria" pitchFamily="18" charset="0"/>
            </a:endParaRPr>
          </a:p>
          <a:p>
            <a:pPr marL="0" indent="0">
              <a:buSzPct val="100000"/>
            </a:pPr>
            <a:endParaRPr lang="ru-RU" sz="1800" dirty="0">
              <a:solidFill>
                <a:srgbClr val="FF0000"/>
              </a:solidFill>
              <a:latin typeface="Cambria" pitchFamily="18" charset="0"/>
            </a:endParaRPr>
          </a:p>
          <a:p>
            <a:pPr marL="0" lvl="0" indent="0">
              <a:buSzPct val="100000"/>
            </a:pPr>
            <a:endParaRPr lang="ru-RU" sz="1800" dirty="0">
              <a:solidFill>
                <a:srgbClr val="663300"/>
              </a:solidFill>
              <a:latin typeface="Cambria" pitchFamily="18" charset="0"/>
            </a:endParaRPr>
          </a:p>
          <a:p>
            <a:pPr marL="457200" indent="-457200">
              <a:buSzPct val="100000"/>
              <a:buFont typeface="+mj-lt"/>
              <a:buAutoNum type="arabicPeriod"/>
            </a:pPr>
            <a:endParaRPr lang="ru-RU" sz="2000" dirty="0"/>
          </a:p>
        </p:txBody>
      </p:sp>
      <p:pic>
        <p:nvPicPr>
          <p:cNvPr id="15" name="Picture 2" descr="4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067" t="28421" r="21144" b="42143"/>
          <a:stretch>
            <a:fillRect/>
          </a:stretch>
        </p:blipFill>
        <p:spPr bwMode="auto">
          <a:xfrm>
            <a:off x="323528" y="67187"/>
            <a:ext cx="1026742" cy="929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44425" y="980728"/>
            <a:ext cx="6327775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140075" y="1052736"/>
            <a:ext cx="5832475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9220462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0850"/>
            <a:ext cx="6192688" cy="1069917"/>
          </a:xfrm>
        </p:spPr>
        <p:txBody>
          <a:bodyPr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en-US" sz="2400" b="1" baseline="-25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0</a:t>
            </a:r>
            <a:r>
              <a:rPr lang="en-US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(</a:t>
            </a:r>
            <a:r>
              <a:rPr lang="ru-RU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входные данные</a:t>
            </a:r>
            <a:r>
              <a:rPr lang="en-US" sz="2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)</a:t>
            </a:r>
            <a:r>
              <a:rPr lang="ru-RU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en-US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PhD</a:t>
            </a:r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)</a:t>
            </a:r>
            <a:r>
              <a:rPr lang="ru-RU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 </a:t>
            </a:r>
            <a:r>
              <a:rPr lang="ru-RU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</a:br>
            <a:endParaRPr lang="ru-RU" sz="24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024210"/>
            <a:ext cx="8652441" cy="4501134"/>
          </a:xfrm>
          <a:noFill/>
          <a:ln>
            <a:noFill/>
          </a:ln>
        </p:spPr>
        <p:txBody>
          <a:bodyPr/>
          <a:lstStyle/>
          <a:p>
            <a:pPr marL="358775" indent="-358775">
              <a:buSzPct val="100000"/>
              <a:buFont typeface="+mj-lt"/>
              <a:buAutoNum type="arabicPeriod"/>
            </a:pPr>
            <a:endParaRPr lang="ru-RU" sz="1800" dirty="0" smtClean="0">
              <a:latin typeface="Calibri" pitchFamily="34" charset="0"/>
              <a:cs typeface="Calibri" pitchFamily="34" charset="0"/>
            </a:endParaRPr>
          </a:p>
          <a:p>
            <a:pPr marL="358775" indent="-358775">
              <a:spcAft>
                <a:spcPts val="1200"/>
              </a:spcAft>
              <a:buSzPct val="100000"/>
              <a:buFont typeface="+mj-lt"/>
              <a:buAutoNum type="arabicPeriod"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Название вуза: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АРГУ имени К. </a:t>
            </a:r>
            <a:r>
              <a:rPr lang="ru-RU" sz="18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Жубанова</a:t>
            </a:r>
            <a:endParaRPr lang="ru-RU" sz="18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358775" lvl="0" indent="-358775">
              <a:buSzPct val="100000"/>
              <a:buFont typeface="+mj-lt"/>
              <a:buAutoNum type="arabicPeriod"/>
            </a:pPr>
            <a:r>
              <a:rPr lang="ru-RU" sz="1800" dirty="0">
                <a:latin typeface="Calibri" pitchFamily="34" charset="0"/>
                <a:cs typeface="Calibri" pitchFamily="34" charset="0"/>
              </a:rPr>
              <a:t>Сведения о институциональной аккредитации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 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данные акр. </a:t>
            </a:r>
            <a:r>
              <a:rPr lang="ru-RU" sz="18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агенства</a:t>
            </a:r>
            <a:endParaRPr lang="ru-RU" sz="18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5208588" lvl="0" indent="0">
              <a:buSzPct val="150000"/>
              <a:buFont typeface="Arial" pitchFamily="34" charset="0"/>
              <a:buChar char="•"/>
            </a:pP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Республиканское – 100</a:t>
            </a:r>
          </a:p>
          <a:p>
            <a:pPr marL="5208588" indent="0">
              <a:buSzPct val="150000"/>
              <a:buFont typeface="Arial" pitchFamily="34" charset="0"/>
              <a:buChar char="•"/>
            </a:pP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Международное  -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200</a:t>
            </a:r>
            <a:endParaRPr lang="en-US" sz="18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ru-RU" sz="1800" dirty="0" smtClean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3.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Статус образовательной программы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Докторантура </a:t>
            </a:r>
            <a:endParaRPr lang="en-US" sz="1800" dirty="0" smtClean="0">
              <a:solidFill>
                <a:srgbClr val="FF0000"/>
              </a:solidFill>
              <a:highlight>
                <a:srgbClr val="FFFF00"/>
              </a:highlight>
              <a:latin typeface="Calibri"/>
              <a:ea typeface="Calibri"/>
              <a:cs typeface="Times New Roman"/>
            </a:endParaRPr>
          </a:p>
          <a:p>
            <a:r>
              <a:rPr lang="en-US" sz="1800" dirty="0" smtClean="0">
                <a:latin typeface="Calibri" pitchFamily="34" charset="0"/>
                <a:cs typeface="Calibri" pitchFamily="34" charset="0"/>
              </a:rPr>
              <a:t>4.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Направление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подготовки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образование</a:t>
            </a:r>
          </a:p>
          <a:p>
            <a:pPr marL="0" lvl="0" indent="0">
              <a:spcAft>
                <a:spcPts val="1200"/>
              </a:spcAft>
              <a:buSzPct val="100000"/>
            </a:pPr>
            <a:r>
              <a:rPr lang="en-US" sz="1800" dirty="0" smtClean="0">
                <a:latin typeface="Calibri" pitchFamily="34" charset="0"/>
                <a:cs typeface="Calibri" pitchFamily="34" charset="0"/>
              </a:rPr>
              <a:t>5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Специальность (образовательная программа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): </a:t>
            </a:r>
            <a:r>
              <a:rPr lang="en-US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6D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011000 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- 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физика</a:t>
            </a:r>
          </a:p>
          <a:p>
            <a:r>
              <a:rPr lang="en-US" sz="1800" dirty="0" smtClean="0">
                <a:latin typeface="Calibri" pitchFamily="34" charset="0"/>
                <a:cs typeface="Calibri" pitchFamily="34" charset="0"/>
              </a:rPr>
              <a:t>6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. Сведения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о специализированной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аккредитации: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Данные 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агентства:</a:t>
            </a:r>
          </a:p>
          <a:p>
            <a:pPr marL="5208588" lvl="0" indent="0">
              <a:buSzPct val="150000"/>
              <a:buFont typeface="Arial" pitchFamily="34" charset="0"/>
              <a:buChar char="•"/>
            </a:pP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Республиканское – 100</a:t>
            </a:r>
          </a:p>
          <a:p>
            <a:pPr marL="5208588" indent="0">
              <a:buSzPct val="150000"/>
              <a:buFont typeface="Arial" pitchFamily="34" charset="0"/>
              <a:buChar char="•"/>
            </a:pP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Международное  - 200</a:t>
            </a:r>
          </a:p>
          <a:p>
            <a:pPr marL="0" indent="0">
              <a:buSzPct val="100000"/>
            </a:pPr>
            <a:endParaRPr lang="ru-RU" sz="1800" dirty="0" smtClean="0">
              <a:latin typeface="Cambria" pitchFamily="18" charset="0"/>
            </a:endParaRPr>
          </a:p>
          <a:p>
            <a:pPr marL="0" indent="0">
              <a:buSzPct val="100000"/>
            </a:pPr>
            <a:endParaRPr lang="ru-RU" sz="1800" dirty="0">
              <a:solidFill>
                <a:srgbClr val="FF0000"/>
              </a:solidFill>
              <a:latin typeface="Cambria" pitchFamily="18" charset="0"/>
            </a:endParaRPr>
          </a:p>
          <a:p>
            <a:pPr marL="0" lvl="0" indent="0">
              <a:buSzPct val="100000"/>
            </a:pPr>
            <a:endParaRPr lang="ru-RU" sz="1800" dirty="0">
              <a:solidFill>
                <a:srgbClr val="663300"/>
              </a:solidFill>
              <a:latin typeface="Cambria" pitchFamily="18" charset="0"/>
            </a:endParaRPr>
          </a:p>
          <a:p>
            <a:pPr marL="457200" indent="-457200">
              <a:buSzPct val="100000"/>
              <a:buFont typeface="+mj-lt"/>
              <a:buAutoNum type="arabicPeriod"/>
            </a:pPr>
            <a:endParaRPr lang="ru-RU" sz="2000" dirty="0"/>
          </a:p>
        </p:txBody>
      </p:sp>
      <p:pic>
        <p:nvPicPr>
          <p:cNvPr id="19" name="Picture 2" descr="4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067" t="28421" r="21144" b="42143"/>
          <a:stretch>
            <a:fillRect/>
          </a:stretch>
        </p:blipFill>
        <p:spPr bwMode="auto">
          <a:xfrm>
            <a:off x="539552" y="218225"/>
            <a:ext cx="1170758" cy="105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Прямая соединительная линия 20"/>
          <p:cNvCxnSpPr/>
          <p:nvPr/>
        </p:nvCxnSpPr>
        <p:spPr>
          <a:xfrm>
            <a:off x="3140075" y="1277938"/>
            <a:ext cx="5832475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23528" y="1277938"/>
            <a:ext cx="6327775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34057014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-27384"/>
            <a:ext cx="6286300" cy="1079053"/>
          </a:xfrm>
        </p:spPr>
        <p:txBody>
          <a:bodyPr/>
          <a:lstStyle/>
          <a:p>
            <a:pPr marL="0" lvl="0" indent="0">
              <a:buSzPct val="100000"/>
            </a:pPr>
            <a:r>
              <a:rPr lang="en-US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en-US" sz="2000" b="1" baseline="-25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1</a:t>
            </a:r>
            <a:r>
              <a:rPr lang="ru-RU" sz="2000" b="1" baseline="-25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(Высокая концентрация талантливых </a:t>
            </a: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докторантов):</a:t>
            </a:r>
            <a:endParaRPr lang="ru-RU" sz="2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8652441" cy="5040560"/>
          </a:xfrm>
        </p:spPr>
        <p:txBody>
          <a:bodyPr/>
          <a:lstStyle/>
          <a:p>
            <a:pPr marL="0" lvl="0" indent="0">
              <a:buSzPct val="100000"/>
            </a:pPr>
            <a:r>
              <a:rPr lang="en-US" sz="1800" dirty="0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sz="1800" baseline="-25000" dirty="0" smtClean="0">
                <a:latin typeface="Calibri" pitchFamily="34" charset="0"/>
                <a:cs typeface="Calibri" pitchFamily="34" charset="0"/>
              </a:rPr>
              <a:t>1</a:t>
            </a:r>
            <a:r>
              <a:rPr lang="kk-KZ" sz="1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>
                <a:latin typeface="Calibri"/>
                <a:ea typeface="Calibri"/>
                <a:cs typeface="Times New Roman"/>
              </a:rPr>
              <a:t>Высокая концентрация талантливых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докторантов.   </a:t>
            </a:r>
            <a:endParaRPr lang="en-US" sz="1800" dirty="0" smtClean="0">
              <a:latin typeface="Calibri" pitchFamily="34" charset="0"/>
              <a:cs typeface="Calibri" pitchFamily="34" charset="0"/>
            </a:endParaRPr>
          </a:p>
          <a:p>
            <a:pPr marL="179388" lvl="0" indent="0">
              <a:buSzPct val="100000"/>
            </a:pPr>
            <a:r>
              <a:rPr lang="en-US" sz="1800" dirty="0" smtClean="0"/>
              <a:t> 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1.1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Докторанты                    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 marL="0" lvl="0" indent="0">
              <a:buSzPct val="100000"/>
            </a:pPr>
            <a:r>
              <a:rPr lang="en-US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                    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Всего: </a:t>
            </a:r>
            <a:endParaRPr lang="ru-RU" sz="1800" dirty="0">
              <a:latin typeface="Calibri" pitchFamily="34" charset="0"/>
              <a:cs typeface="Calibri" pitchFamily="34" charset="0"/>
            </a:endParaRPr>
          </a:p>
          <a:p>
            <a:pPr marL="0" indent="1158875">
              <a:buSzPct val="100000"/>
            </a:pPr>
            <a:r>
              <a:rPr lang="ru-RU" sz="1800" dirty="0">
                <a:latin typeface="Calibri" pitchFamily="34" charset="0"/>
                <a:cs typeface="Calibri" pitchFamily="34" charset="0"/>
              </a:rPr>
              <a:t>Научный руководитель по РК:</a:t>
            </a:r>
            <a:endParaRPr lang="en-US" sz="1800" dirty="0" smtClean="0">
              <a:solidFill>
                <a:srgbClr val="000099"/>
              </a:solidFill>
              <a:latin typeface="Calibri" pitchFamily="34" charset="0"/>
              <a:cs typeface="Calibri" pitchFamily="34" charset="0"/>
            </a:endParaRPr>
          </a:p>
          <a:p>
            <a:pPr marL="0" indent="1158875">
              <a:buSzPct val="100000"/>
            </a:pPr>
            <a:r>
              <a:rPr lang="ru-RU" sz="1800" dirty="0">
                <a:latin typeface="Calibri" pitchFamily="34" charset="0"/>
                <a:cs typeface="Calibri" pitchFamily="34" charset="0"/>
              </a:rPr>
              <a:t>Научный руководитель по РК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</a:t>
            </a:r>
            <a:endParaRPr lang="en-US" sz="1800" dirty="0" smtClean="0">
              <a:latin typeface="Calibri" pitchFamily="34" charset="0"/>
              <a:cs typeface="Calibri" pitchFamily="34" charset="0"/>
            </a:endParaRPr>
          </a:p>
          <a:p>
            <a:pPr marL="441325" indent="0"/>
            <a:r>
              <a:rPr lang="ru-RU" sz="1800" dirty="0">
                <a:latin typeface="Calibri" pitchFamily="34" charset="0"/>
                <a:cs typeface="Calibri" pitchFamily="34" charset="0"/>
              </a:rPr>
              <a:t>Выпускники, закончившие с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защитой 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диссертации:</a:t>
            </a:r>
          </a:p>
          <a:p>
            <a:pPr marL="441325" lvl="0" indent="0"/>
            <a:r>
              <a:rPr lang="en-US" sz="1800" dirty="0" smtClean="0">
                <a:latin typeface="Calibri" pitchFamily="34" charset="0"/>
                <a:cs typeface="Calibri" pitchFamily="34" charset="0"/>
              </a:rPr>
              <a:t>2013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году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: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5*100=500</a:t>
            </a:r>
            <a:endParaRPr lang="en-US" sz="18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441325" lvl="0" indent="0"/>
            <a:r>
              <a:rPr lang="en-US" sz="1800" dirty="0" smtClean="0">
                <a:latin typeface="Calibri" pitchFamily="34" charset="0"/>
                <a:cs typeface="Calibri" pitchFamily="34" charset="0"/>
              </a:rPr>
              <a:t>201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4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году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 marL="441325" lvl="0" indent="0"/>
            <a:r>
              <a:rPr lang="en-US" sz="1800" dirty="0" smtClean="0">
                <a:latin typeface="Calibri" pitchFamily="34" charset="0"/>
                <a:cs typeface="Calibri" pitchFamily="34" charset="0"/>
              </a:rPr>
              <a:t>201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5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году:</a:t>
            </a:r>
            <a:endParaRPr lang="en-US" sz="1800" dirty="0">
              <a:latin typeface="Calibri" pitchFamily="34" charset="0"/>
              <a:cs typeface="Calibri" pitchFamily="34" charset="0"/>
            </a:endParaRPr>
          </a:p>
          <a:p>
            <a:pPr marL="0" indent="1158875">
              <a:buSzPct val="100000"/>
            </a:pPr>
            <a:endParaRPr lang="en-US" sz="1800" dirty="0" smtClean="0">
              <a:latin typeface="Calibri" pitchFamily="34" charset="0"/>
              <a:cs typeface="Calibri" pitchFamily="34" charset="0"/>
            </a:endParaRPr>
          </a:p>
          <a:p>
            <a:pPr marL="0" lvl="0" indent="0">
              <a:buSzPct val="100000"/>
            </a:pPr>
            <a:endParaRPr lang="ru-RU" sz="1800" dirty="0"/>
          </a:p>
          <a:p>
            <a:pPr marL="0" indent="1158875">
              <a:buSzPct val="100000"/>
            </a:pPr>
            <a:endParaRPr lang="ru-RU" sz="1800" dirty="0">
              <a:latin typeface="Calibri" pitchFamily="34" charset="0"/>
              <a:cs typeface="Calibri" pitchFamily="34" charset="0"/>
            </a:endParaRPr>
          </a:p>
          <a:p>
            <a:pPr marL="0" indent="1158875">
              <a:buSzPct val="100000"/>
            </a:pPr>
            <a:endParaRPr lang="ru-RU" sz="1800" dirty="0">
              <a:latin typeface="Cambria" pitchFamily="18" charset="0"/>
            </a:endParaRPr>
          </a:p>
          <a:p>
            <a:pPr marL="0" lvl="0" indent="1158875">
              <a:buSzPct val="100000"/>
            </a:pPr>
            <a:endParaRPr lang="ru-RU" sz="1800" dirty="0">
              <a:solidFill>
                <a:srgbClr val="FF0000"/>
              </a:solidFill>
              <a:latin typeface="Cambria" pitchFamily="18" charset="0"/>
            </a:endParaRPr>
          </a:p>
          <a:p>
            <a:pPr marL="0" indent="0">
              <a:buSzPct val="100000"/>
            </a:pPr>
            <a:endParaRPr lang="ru-RU" sz="1800" dirty="0" smtClean="0">
              <a:latin typeface="Cambria" pitchFamily="18" charset="0"/>
            </a:endParaRPr>
          </a:p>
          <a:p>
            <a:pPr marL="0" indent="0">
              <a:buSzPct val="100000"/>
            </a:pPr>
            <a:endParaRPr lang="ru-RU" sz="1800" dirty="0">
              <a:solidFill>
                <a:srgbClr val="FF0000"/>
              </a:solidFill>
              <a:latin typeface="Cambria" pitchFamily="18" charset="0"/>
            </a:endParaRPr>
          </a:p>
          <a:p>
            <a:pPr marL="0" lvl="0" indent="0">
              <a:buSzPct val="100000"/>
            </a:pPr>
            <a:endParaRPr lang="ru-RU" sz="1800" dirty="0">
              <a:solidFill>
                <a:srgbClr val="663300"/>
              </a:solidFill>
              <a:latin typeface="Cambria" pitchFamily="18" charset="0"/>
            </a:endParaRPr>
          </a:p>
          <a:p>
            <a:pPr marL="457200" indent="-457200">
              <a:buSzPct val="100000"/>
              <a:buFont typeface="+mj-lt"/>
              <a:buAutoNum type="arabicPeriod"/>
            </a:pP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39752" y="2204864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756680" y="2564904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4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067" t="28421" r="21144" b="42143"/>
          <a:stretch>
            <a:fillRect/>
          </a:stretch>
        </p:blipFill>
        <p:spPr bwMode="auto">
          <a:xfrm>
            <a:off x="323528" y="116632"/>
            <a:ext cx="1098749" cy="994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2636909" y="1111166"/>
            <a:ext cx="6327775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79512" y="1268760"/>
            <a:ext cx="5832475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1907704" y="3789040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907704" y="4149080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332156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-27384"/>
            <a:ext cx="5998268" cy="1079053"/>
          </a:xfrm>
        </p:spPr>
        <p:txBody>
          <a:bodyPr/>
          <a:lstStyle/>
          <a:p>
            <a:pPr>
              <a:buSzPct val="100000"/>
            </a:pP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en-US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ru-RU" sz="2000" b="1" baseline="-25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2  </a:t>
            </a:r>
            <a:r>
              <a:rPr lang="ru-RU" sz="2000" b="1" baseline="-25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Академическая мобильность</a:t>
            </a:r>
            <a:r>
              <a:rPr lang="ru-RU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8652441" cy="5040560"/>
          </a:xfrm>
        </p:spPr>
        <p:txBody>
          <a:bodyPr/>
          <a:lstStyle/>
          <a:p>
            <a:pPr marL="0" lvl="0" indent="80963">
              <a:buSzPct val="100000"/>
            </a:pPr>
            <a:r>
              <a:rPr lang="ru-RU" sz="1800" dirty="0">
                <a:latin typeface="Calibri" pitchFamily="34" charset="0"/>
                <a:cs typeface="Calibri" pitchFamily="34" charset="0"/>
              </a:rPr>
              <a:t>2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.1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Докторанты из дальнего зарубежья, обучавшиеся в течение одного семестра в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2012-1013,  2013-2014 и  2015-2016 учебные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годы:</a:t>
            </a:r>
          </a:p>
          <a:p>
            <a:pPr marL="0" lvl="0" indent="80963">
              <a:buSzPct val="100000"/>
              <a:buFont typeface="+mj-lt"/>
              <a:buAutoNum type="arabicPeriod"/>
            </a:pP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Марк – 100</a:t>
            </a:r>
          </a:p>
          <a:p>
            <a:pPr marL="0" indent="80963">
              <a:spcBef>
                <a:spcPts val="0"/>
              </a:spcBef>
              <a:buSzPct val="100000"/>
              <a:buFont typeface="+mj-lt"/>
              <a:buAutoNum type="arabicPeriod"/>
            </a:pP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……………</a:t>
            </a:r>
          </a:p>
          <a:p>
            <a:pPr marL="0" indent="80963">
              <a:spcBef>
                <a:spcPts val="1800"/>
              </a:spcBef>
              <a:spcAft>
                <a:spcPts val="0"/>
              </a:spcAft>
              <a:buSzPct val="100000"/>
            </a:pPr>
            <a:r>
              <a:rPr lang="ru-RU" sz="1800" dirty="0">
                <a:latin typeface="Calibri" pitchFamily="34" charset="0"/>
                <a:cs typeface="Calibri" pitchFamily="34" charset="0"/>
              </a:rPr>
              <a:t>2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.2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Докторанты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специальности, обучавшиеся в течение одного семестра в вузе дальнего зарубежья в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2012-1013,  2013-2014 и  2015-2016 учебные годы:</a:t>
            </a:r>
            <a:endParaRPr lang="en-US" sz="1800" dirty="0" smtClean="0">
              <a:latin typeface="Calibri" pitchFamily="34" charset="0"/>
              <a:cs typeface="Calibri" pitchFamily="34" charset="0"/>
            </a:endParaRPr>
          </a:p>
          <a:p>
            <a:pPr marL="0" lvl="0" indent="80963">
              <a:buSzPct val="150000"/>
              <a:buFont typeface="Arial" pitchFamily="34" charset="0"/>
              <a:buChar char="•"/>
            </a:pPr>
            <a:r>
              <a:rPr lang="ru-RU" sz="18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Оспанов</a:t>
            </a:r>
            <a:endParaRPr lang="ru-RU" sz="18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0" indent="80963">
              <a:buSzPct val="150000"/>
              <a:buFont typeface="Arial" pitchFamily="34" charset="0"/>
              <a:buChar char="•"/>
            </a:pP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Марат</a:t>
            </a:r>
            <a:endParaRPr lang="ru-RU" sz="18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0" indent="80963">
              <a:spcBef>
                <a:spcPts val="1800"/>
              </a:spcBef>
              <a:buSzPct val="100000"/>
            </a:pPr>
            <a:r>
              <a:rPr lang="ru-RU" sz="1800" dirty="0">
                <a:latin typeface="Calibri" pitchFamily="34" charset="0"/>
                <a:cs typeface="Calibri" pitchFamily="34" charset="0"/>
              </a:rPr>
              <a:t>2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.3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Совместные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образовательные программы с зарубежными партнерами по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двух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дипломному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образованию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 marL="0" indent="80963">
              <a:buSzPct val="100000"/>
            </a:pPr>
            <a:r>
              <a:rPr lang="en-US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АРГУ- </a:t>
            </a:r>
            <a:r>
              <a:rPr lang="ru-RU" sz="18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Гданский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университет - 500</a:t>
            </a:r>
          </a:p>
          <a:p>
            <a:pPr marL="0" lvl="0" indent="80963">
              <a:buSzPct val="100000"/>
            </a:pPr>
            <a:endParaRPr lang="ru-RU" sz="1800" dirty="0"/>
          </a:p>
          <a:p>
            <a:pPr marL="0" indent="1158875">
              <a:buSzPct val="100000"/>
            </a:pPr>
            <a:endParaRPr lang="ru-RU" sz="1800" dirty="0">
              <a:latin typeface="Calibri" pitchFamily="34" charset="0"/>
              <a:cs typeface="Calibri" pitchFamily="34" charset="0"/>
            </a:endParaRPr>
          </a:p>
          <a:p>
            <a:pPr marL="0" indent="1158875">
              <a:buSzPct val="100000"/>
            </a:pPr>
            <a:endParaRPr lang="ru-RU" sz="1800" dirty="0">
              <a:latin typeface="Cambria" pitchFamily="18" charset="0"/>
            </a:endParaRPr>
          </a:p>
          <a:p>
            <a:pPr marL="0" lvl="0" indent="1158875">
              <a:buSzPct val="100000"/>
            </a:pPr>
            <a:endParaRPr lang="ru-RU" sz="1800" dirty="0">
              <a:solidFill>
                <a:srgbClr val="FF0000"/>
              </a:solidFill>
              <a:latin typeface="Cambria" pitchFamily="18" charset="0"/>
            </a:endParaRPr>
          </a:p>
          <a:p>
            <a:pPr marL="0" indent="0">
              <a:buSzPct val="100000"/>
            </a:pPr>
            <a:endParaRPr lang="ru-RU" sz="1800" dirty="0" smtClean="0">
              <a:latin typeface="Cambria" pitchFamily="18" charset="0"/>
            </a:endParaRPr>
          </a:p>
          <a:p>
            <a:pPr marL="0" indent="0">
              <a:buSzPct val="100000"/>
            </a:pPr>
            <a:endParaRPr lang="ru-RU" sz="1800" dirty="0">
              <a:solidFill>
                <a:srgbClr val="FF0000"/>
              </a:solidFill>
              <a:latin typeface="Cambria" pitchFamily="18" charset="0"/>
            </a:endParaRPr>
          </a:p>
          <a:p>
            <a:pPr marL="0" lvl="0" indent="0">
              <a:buSzPct val="100000"/>
            </a:pPr>
            <a:endParaRPr lang="ru-RU" sz="1800" dirty="0">
              <a:solidFill>
                <a:srgbClr val="663300"/>
              </a:solidFill>
              <a:latin typeface="Cambria" pitchFamily="18" charset="0"/>
            </a:endParaRPr>
          </a:p>
          <a:p>
            <a:pPr marL="457200" indent="-457200">
              <a:buSzPct val="100000"/>
              <a:buFont typeface="+mj-lt"/>
              <a:buAutoNum type="arabicPeriod"/>
            </a:pPr>
            <a:endParaRPr lang="ru-RU" sz="2000" dirty="0"/>
          </a:p>
        </p:txBody>
      </p:sp>
      <p:pic>
        <p:nvPicPr>
          <p:cNvPr id="15" name="Picture 2" descr="4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067" t="28421" r="21144" b="42143"/>
          <a:stretch>
            <a:fillRect/>
          </a:stretch>
        </p:blipFill>
        <p:spPr bwMode="auto">
          <a:xfrm>
            <a:off x="323528" y="137270"/>
            <a:ext cx="1098749" cy="994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2636909" y="1111166"/>
            <a:ext cx="6327775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79512" y="1131804"/>
            <a:ext cx="5832475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88767180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76200"/>
            <a:ext cx="7992888" cy="1048544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Глобальные рейтинги мировых университетов</a:t>
            </a:r>
            <a:b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Параметры рейтинга </a:t>
            </a:r>
            <a:r>
              <a:rPr lang="en-US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ARWU </a:t>
            </a:r>
            <a:br>
              <a:rPr lang="en-US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18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(Academic Ranking of World Universities)</a:t>
            </a:r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803853202"/>
              </p:ext>
            </p:extLst>
          </p:nvPr>
        </p:nvGraphicFramePr>
        <p:xfrm>
          <a:off x="251520" y="1196752"/>
          <a:ext cx="8712967" cy="5544616"/>
        </p:xfrm>
        <a:graphic>
          <a:graphicData uri="http://schemas.openxmlformats.org/drawingml/2006/table">
            <a:tbl>
              <a:tblPr firstRow="1" firstCol="1" bandRow="1"/>
              <a:tblGrid>
                <a:gridCol w="592855"/>
                <a:gridCol w="3511600"/>
                <a:gridCol w="3888432"/>
                <a:gridCol w="720080"/>
              </a:tblGrid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85C04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№</a:t>
                      </a:r>
                      <a:endParaRPr lang="ru-RU" sz="2400" dirty="0">
                        <a:solidFill>
                          <a:srgbClr val="085C04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85C04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Направления</a:t>
                      </a:r>
                      <a:endParaRPr lang="ru-RU" sz="2400" dirty="0">
                        <a:solidFill>
                          <a:srgbClr val="085C04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85C04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Показатель</a:t>
                      </a:r>
                      <a:endParaRPr lang="ru-RU" sz="2400" dirty="0">
                        <a:solidFill>
                          <a:srgbClr val="085C04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85C04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Вес </a:t>
                      </a:r>
                      <a:endParaRPr lang="ru-RU" sz="2400" dirty="0">
                        <a:solidFill>
                          <a:srgbClr val="085C04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1.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Качество</a:t>
                      </a:r>
                      <a:r>
                        <a:rPr lang="ru-RU" sz="20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образования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Общее</a:t>
                      </a:r>
                      <a:r>
                        <a:rPr lang="ru-RU" sz="16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число выпускников вуза, получивших Нобелевскую премию или медаль </a:t>
                      </a:r>
                      <a:r>
                        <a:rPr lang="ru-RU" sz="1600" b="1" baseline="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Филдса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10%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2.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Качество</a:t>
                      </a:r>
                      <a:r>
                        <a:rPr lang="ru-RU" sz="20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ППС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Общее</a:t>
                      </a:r>
                      <a:r>
                        <a:rPr lang="ru-RU" sz="16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число работников вуза, получивших Нобелевскую премию или медаль </a:t>
                      </a:r>
                      <a:r>
                        <a:rPr lang="ru-RU" sz="1600" b="1" baseline="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Филдса</a:t>
                      </a:r>
                      <a:endParaRPr lang="ru-RU" sz="16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en-US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200 </a:t>
                      </a: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лучших) часто цитируемых исследователей, работающих  в 21 предметной области</a:t>
                      </a:r>
                      <a:r>
                        <a:rPr lang="ru-RU" sz="16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20%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Результат</a:t>
                      </a:r>
                      <a:r>
                        <a:rPr lang="ru-RU" sz="20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 исследовательских работ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Количество статей, опубликованных в журналах </a:t>
                      </a:r>
                      <a:r>
                        <a:rPr lang="en-US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Nature </a:t>
                      </a: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и </a:t>
                      </a:r>
                      <a:r>
                        <a:rPr lang="en-US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Science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</a:t>
                      </a: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Число статей, вошедших в индексы научной цитируемости </a:t>
                      </a:r>
                      <a:r>
                        <a:rPr kumimoji="0" lang="en-US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Science Citation Index</a:t>
                      </a: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-</a:t>
                      </a:r>
                      <a:r>
                        <a:rPr kumimoji="0" lang="en-US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expanded (</a:t>
                      </a:r>
                      <a:r>
                        <a:rPr lang="en-US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SCIE)</a:t>
                      </a:r>
                      <a:r>
                        <a:rPr kumimoji="0" lang="en-US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и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Social Science Citation Index 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en-US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SSCI)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20%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7855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4.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Результативность</a:t>
                      </a:r>
                      <a:r>
                        <a:rPr lang="ru-RU" sz="20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университета из расчета на одного студента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Результат деления суммы баллов по предыдущим пяти показателям на число эквивалентов полной ставки (FTE) академического персонала (</a:t>
                      </a: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Size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)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en-US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5.</a:t>
                      </a:r>
                      <a:endParaRPr lang="ru-RU" sz="20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ИТОГ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00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83706376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-27384"/>
            <a:ext cx="7128792" cy="1079053"/>
          </a:xfrm>
        </p:spPr>
        <p:txBody>
          <a:bodyPr/>
          <a:lstStyle/>
          <a:p>
            <a:pPr>
              <a:buSzPct val="100000"/>
            </a:pPr>
            <a:r>
              <a:rPr lang="en-US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ru-RU" sz="2000" b="1" baseline="-25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3</a:t>
            </a:r>
            <a:r>
              <a:rPr lang="ru-RU" sz="2000" b="1" baseline="-25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(</a:t>
            </a:r>
            <a:r>
              <a:rPr lang="ru-RU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Конкурентоспособность </a:t>
            </a: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выпускников-докторантов ):</a:t>
            </a:r>
            <a:endParaRPr lang="ru-RU" sz="2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050" y="1556792"/>
            <a:ext cx="8821634" cy="5040560"/>
          </a:xfrm>
        </p:spPr>
        <p:txBody>
          <a:bodyPr/>
          <a:lstStyle/>
          <a:p>
            <a:pPr marL="0" lvl="0" indent="0"/>
            <a:r>
              <a:rPr lang="kk-KZ" sz="1800" dirty="0">
                <a:latin typeface="Calibri" pitchFamily="34" charset="0"/>
                <a:cs typeface="Calibri" pitchFamily="34" charset="0"/>
              </a:rPr>
              <a:t>3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.1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Число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выпускников в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201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5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году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 marL="261938" lvl="0" indent="0"/>
            <a:r>
              <a:rPr lang="en-US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1290</a:t>
            </a:r>
            <a:r>
              <a:rPr lang="en-US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261938" indent="0"/>
            <a:r>
              <a:rPr lang="ru-RU" sz="1800" dirty="0" smtClean="0">
                <a:latin typeface="Calibri" pitchFamily="34" charset="0"/>
                <a:cs typeface="Calibri" pitchFamily="34" charset="0"/>
              </a:rPr>
              <a:t>Из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них трудоустроенные в год окончания (в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201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5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году):</a:t>
            </a:r>
          </a:p>
          <a:p>
            <a:pPr marL="0" lvl="0" indent="0"/>
            <a:r>
              <a:rPr lang="en-US" sz="1800" dirty="0" smtClean="0">
                <a:latin typeface="Calibri" pitchFamily="34" charset="0"/>
                <a:cs typeface="Calibri" pitchFamily="34" charset="0"/>
              </a:rPr>
              <a:t>                      </a:t>
            </a:r>
          </a:p>
          <a:p>
            <a:pPr marL="0" indent="0"/>
            <a:r>
              <a:rPr lang="ru-RU" sz="1800" dirty="0" smtClean="0">
                <a:latin typeface="Calibri" pitchFamily="34" charset="0"/>
                <a:cs typeface="Calibri" pitchFamily="34" charset="0"/>
              </a:rPr>
              <a:t>4.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Конкурентоспособность научных публикаций </a:t>
            </a:r>
            <a:r>
              <a:rPr lang="ru-RU" sz="1800" dirty="0" smtClean="0">
                <a:latin typeface="Calibri"/>
                <a:ea typeface="Calibri"/>
                <a:cs typeface="Times New Roman"/>
              </a:rPr>
              <a:t>докторантов  специальности в соответствии с индексом </a:t>
            </a:r>
            <a:r>
              <a:rPr lang="ru-RU" sz="1800" dirty="0" err="1" smtClean="0">
                <a:latin typeface="Calibri"/>
                <a:ea typeface="Calibri"/>
                <a:cs typeface="Times New Roman"/>
              </a:rPr>
              <a:t>Хирша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</a:t>
            </a:r>
          </a:p>
          <a:p>
            <a:pPr marL="261938" indent="0"/>
            <a:r>
              <a:rPr lang="en-US" sz="1800" dirty="0" smtClean="0">
                <a:latin typeface="Calibri" pitchFamily="34" charset="0"/>
                <a:cs typeface="Calibri" pitchFamily="34" charset="0"/>
              </a:rPr>
              <a:t>5.1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Публикации в соответствии с индексом </a:t>
            </a:r>
            <a:r>
              <a:rPr lang="ru-RU" sz="1800" dirty="0" err="1" smtClean="0">
                <a:latin typeface="Calibri" pitchFamily="34" charset="0"/>
                <a:cs typeface="Calibri" pitchFamily="34" charset="0"/>
              </a:rPr>
              <a:t>Хирша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 (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h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-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index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) по 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ISI Web of Knowledge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Thomson Reuters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 marL="261938" indent="0"/>
            <a:r>
              <a:rPr lang="en-US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</a:t>
            </a:r>
            <a:r>
              <a:rPr lang="ru-RU" sz="18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Шункеев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К. Ш. – </a:t>
            </a:r>
            <a:r>
              <a:rPr lang="en-US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h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*</a:t>
            </a:r>
            <a:r>
              <a:rPr lang="en-US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00</a:t>
            </a:r>
          </a:p>
          <a:p>
            <a:pPr marL="0" lvl="1" indent="0">
              <a:buSzPct val="100000"/>
            </a:pPr>
            <a:r>
              <a:rPr lang="en-US" dirty="0" smtClean="0">
                <a:cs typeface="Calibri" pitchFamily="34" charset="0"/>
              </a:rPr>
              <a:t>  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5.2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Публикации в соответствии с индексом </a:t>
            </a:r>
            <a:r>
              <a:rPr lang="ru-RU" sz="1800" dirty="0" err="1" smtClean="0">
                <a:latin typeface="Calibri" pitchFamily="34" charset="0"/>
                <a:cs typeface="Calibri" pitchFamily="34" charset="0"/>
              </a:rPr>
              <a:t>Хирша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 (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h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-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index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) по 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Scopus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</a:t>
            </a:r>
            <a:endParaRPr lang="en-US" sz="1800" dirty="0" smtClean="0">
              <a:latin typeface="Calibri" pitchFamily="34" charset="0"/>
              <a:cs typeface="Calibri" pitchFamily="34" charset="0"/>
            </a:endParaRPr>
          </a:p>
          <a:p>
            <a:pPr marL="6107113" lvl="1" indent="0">
              <a:buSzPct val="100000"/>
            </a:pPr>
            <a:r>
              <a:rPr lang="ru-RU" sz="18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Шункеев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К. Ш. – </a:t>
            </a:r>
            <a:r>
              <a:rPr lang="en-US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h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*</a:t>
            </a:r>
            <a:r>
              <a:rPr lang="en-US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1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00</a:t>
            </a:r>
            <a:endParaRPr lang="en-US" sz="18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n-US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5.3</a:t>
            </a:r>
            <a:r>
              <a:rPr lang="en-US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Патенты и изобретения: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  </a:t>
            </a:r>
          </a:p>
          <a:p>
            <a:pPr marL="3241675" indent="-285750">
              <a:buSzPct val="150000"/>
              <a:buFont typeface="Arial" pitchFamily="34" charset="0"/>
              <a:buChar char="•"/>
            </a:pPr>
            <a:r>
              <a:rPr lang="ru-RU" sz="18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Респуб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-100</a:t>
            </a:r>
          </a:p>
          <a:p>
            <a:pPr marL="3241675" indent="-285750">
              <a:buSzPct val="150000"/>
              <a:buFont typeface="Arial" pitchFamily="34" charset="0"/>
              <a:buChar char="•"/>
            </a:pPr>
            <a:r>
              <a:rPr lang="ru-RU" sz="18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Международ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- 200</a:t>
            </a:r>
          </a:p>
          <a:p>
            <a:pPr marL="0" lvl="1" indent="0">
              <a:buSzPct val="100000"/>
            </a:pPr>
            <a:endParaRPr lang="en-US" sz="18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 flipV="1">
            <a:off x="6120291" y="2688027"/>
            <a:ext cx="1557486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pic>
        <p:nvPicPr>
          <p:cNvPr id="15" name="Picture 2" descr="4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067" t="28421" r="21144" b="42143"/>
          <a:stretch>
            <a:fillRect/>
          </a:stretch>
        </p:blipFill>
        <p:spPr bwMode="auto">
          <a:xfrm>
            <a:off x="28759" y="137270"/>
            <a:ext cx="1098749" cy="994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2636909" y="1111166"/>
            <a:ext cx="6327775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79512" y="1131804"/>
            <a:ext cx="5832475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8680258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4129" y="117699"/>
            <a:ext cx="7488311" cy="1079053"/>
          </a:xfrm>
        </p:spPr>
        <p:txBody>
          <a:bodyPr/>
          <a:lstStyle/>
          <a:p>
            <a:pPr algn="ctr">
              <a:buSzPct val="100000"/>
            </a:pPr>
            <a:r>
              <a:rPr lang="en-US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ru-RU" sz="2000" b="1" baseline="-25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4</a:t>
            </a:r>
            <a:r>
              <a:rPr lang="ru-RU" sz="2000" b="1" baseline="-25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(Конкурентоспособность </a:t>
            </a:r>
            <a:r>
              <a:rPr lang="ru-RU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научных публикаций </a:t>
            </a:r>
            <a:r>
              <a:rPr lang="ru-RU" sz="2000" b="1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докторантов  специальности в соответствии с индексом </a:t>
            </a:r>
            <a:r>
              <a:rPr lang="ru-RU" sz="2000" b="1" dirty="0" err="1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Хирша</a:t>
            </a: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:</a:t>
            </a:r>
            <a:endParaRPr lang="ru-RU" sz="2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132856"/>
            <a:ext cx="8785172" cy="3729101"/>
          </a:xfrm>
        </p:spPr>
        <p:txBody>
          <a:bodyPr/>
          <a:lstStyle/>
          <a:p>
            <a:pPr indent="-163513"/>
            <a:r>
              <a:rPr lang="ru-RU" sz="1800" dirty="0" smtClean="0">
                <a:latin typeface="Calibri" pitchFamily="34" charset="0"/>
                <a:cs typeface="Calibri" pitchFamily="34" charset="0"/>
              </a:rPr>
              <a:t>4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.1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Публикации в соответствии с индексом </a:t>
            </a:r>
            <a:r>
              <a:rPr lang="ru-RU" sz="1800" dirty="0" err="1" smtClean="0">
                <a:latin typeface="Calibri" pitchFamily="34" charset="0"/>
                <a:cs typeface="Calibri" pitchFamily="34" charset="0"/>
              </a:rPr>
              <a:t>Хирша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 (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h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-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index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) по 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ISI Web of Knowledge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Thomson Reuters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 indent="-163513"/>
            <a:r>
              <a:rPr lang="en-US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Иванов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А. – </a:t>
            </a:r>
            <a:r>
              <a:rPr lang="en-US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h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*</a:t>
            </a:r>
            <a:r>
              <a:rPr lang="en-US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00</a:t>
            </a:r>
          </a:p>
          <a:p>
            <a:pPr marL="179388" lvl="1" indent="0">
              <a:buSzPct val="100000"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4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.2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Публикации в соответствии с индексом </a:t>
            </a:r>
            <a:r>
              <a:rPr lang="ru-RU" sz="1800" dirty="0" err="1" smtClean="0">
                <a:latin typeface="Calibri" pitchFamily="34" charset="0"/>
                <a:cs typeface="Calibri" pitchFamily="34" charset="0"/>
              </a:rPr>
              <a:t>Хирша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 (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h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-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index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) по 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Scopus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</a:t>
            </a:r>
            <a:endParaRPr lang="en-US" sz="1800" dirty="0" smtClean="0">
              <a:latin typeface="Calibri" pitchFamily="34" charset="0"/>
              <a:cs typeface="Calibri" pitchFamily="34" charset="0"/>
            </a:endParaRPr>
          </a:p>
          <a:p>
            <a:pPr marL="3135313" lvl="1" indent="98425">
              <a:buSzPct val="100000"/>
            </a:pP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Иванов А. – </a:t>
            </a:r>
            <a:r>
              <a:rPr lang="en-US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h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*100</a:t>
            </a:r>
            <a:endParaRPr lang="ru-RU" sz="18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342900" lvl="1" indent="-163513">
              <a:buSzPct val="100000"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4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.3</a:t>
            </a:r>
            <a:r>
              <a:rPr lang="en-US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Патенты и изобретения: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  </a:t>
            </a:r>
          </a:p>
          <a:p>
            <a:pPr marL="3241675" indent="-285750">
              <a:buSzPct val="150000"/>
              <a:buFont typeface="Arial" pitchFamily="34" charset="0"/>
              <a:buChar char="•"/>
            </a:pPr>
            <a:r>
              <a:rPr lang="ru-RU" sz="18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Респуб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-100</a:t>
            </a:r>
          </a:p>
          <a:p>
            <a:pPr marL="3241675" indent="-285750">
              <a:buSzPct val="150000"/>
              <a:buFont typeface="Arial" pitchFamily="34" charset="0"/>
              <a:buChar char="•"/>
            </a:pPr>
            <a:r>
              <a:rPr lang="ru-RU" sz="18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Международ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– 100</a:t>
            </a:r>
            <a:endParaRPr lang="en-US" sz="18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0" lvl="1" indent="0">
              <a:buSzPct val="100000"/>
            </a:pPr>
            <a:r>
              <a:rPr lang="en-US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4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.4. </a:t>
            </a:r>
            <a:r>
              <a:rPr lang="ru-RU" sz="1800" dirty="0" err="1" smtClean="0">
                <a:latin typeface="Calibri" pitchFamily="34" charset="0"/>
                <a:cs typeface="Calibri" pitchFamily="34" charset="0"/>
              </a:rPr>
              <a:t>Предпатенты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 и авторские свидетельства:</a:t>
            </a:r>
          </a:p>
          <a:p>
            <a:pPr marL="0" lvl="1" indent="0">
              <a:buSzPct val="100000"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           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Республиканский (Иванов А.) – 50</a:t>
            </a:r>
          </a:p>
          <a:p>
            <a:pPr marL="0" lvl="1" indent="0">
              <a:buSzPct val="100000"/>
            </a:pPr>
            <a:endParaRPr lang="en-US" sz="18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5" name="Picture 2" descr="4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067" t="28421" r="21144" b="42143"/>
          <a:stretch>
            <a:fillRect/>
          </a:stretch>
        </p:blipFill>
        <p:spPr bwMode="auto">
          <a:xfrm>
            <a:off x="179512" y="193502"/>
            <a:ext cx="1098749" cy="994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2636909" y="1340768"/>
            <a:ext cx="6327775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79512" y="1268760"/>
            <a:ext cx="5832475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30278458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990600"/>
            <a:ext cx="8858280" cy="4795854"/>
          </a:xfrm>
        </p:spPr>
        <p:txBody>
          <a:bodyPr/>
          <a:lstStyle/>
          <a:p>
            <a:pPr marL="457200" indent="-457200">
              <a:spcBef>
                <a:spcPts val="0"/>
              </a:spcBef>
              <a:spcAft>
                <a:spcPts val="600"/>
              </a:spcAft>
              <a:buSzPct val="100000"/>
              <a:buFont typeface="+mj-lt"/>
              <a:buAutoNum type="arabicPeriod"/>
            </a:pPr>
            <a:r>
              <a:rPr lang="ru-RU" sz="1800" dirty="0" smtClean="0">
                <a:latin typeface="Calibri" pitchFamily="34" charset="0"/>
              </a:rPr>
              <a:t>Добавить в 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sz="1800" baseline="-25000" dirty="0" smtClean="0">
                <a:latin typeface="Calibri" pitchFamily="34" charset="0"/>
                <a:cs typeface="Calibri" pitchFamily="34" charset="0"/>
              </a:rPr>
              <a:t>3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(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Опрос работодателей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)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– Принимается 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ru-RU" sz="1800" dirty="0" smtClean="0">
                <a:latin typeface="Calibri" pitchFamily="34" charset="0"/>
              </a:rPr>
              <a:t>Предусмотреть при подсчете балов не математическое сложение показателей, а перевод их в пропорцию (контингент, призеров конкурсов, Алтын </a:t>
            </a:r>
            <a:r>
              <a:rPr lang="ru-RU" sz="1800" dirty="0" err="1" smtClean="0">
                <a:latin typeface="Calibri" pitchFamily="34" charset="0"/>
              </a:rPr>
              <a:t>белгі</a:t>
            </a:r>
            <a:r>
              <a:rPr lang="ru-RU" sz="1800" dirty="0" smtClean="0">
                <a:latin typeface="Calibri" pitchFamily="34" charset="0"/>
              </a:rPr>
              <a:t>,  выпускников с отличием,  докторов, кандидатов, академическую мобильность и </a:t>
            </a:r>
            <a:r>
              <a:rPr lang="ru-RU" sz="1800" dirty="0" err="1" smtClean="0">
                <a:latin typeface="Calibri" pitchFamily="34" charset="0"/>
              </a:rPr>
              <a:t>т.п</a:t>
            </a:r>
            <a:r>
              <a:rPr lang="ru-RU" sz="1800" dirty="0" smtClean="0">
                <a:latin typeface="Calibri" pitchFamily="34" charset="0"/>
              </a:rPr>
              <a:t>), </a:t>
            </a:r>
          </a:p>
          <a:p>
            <a:pPr marL="457200" indent="-457200">
              <a:buSzPct val="100000"/>
            </a:pPr>
            <a:r>
              <a:rPr lang="ru-RU" sz="1800" dirty="0" smtClean="0">
                <a:latin typeface="Calibri" pitchFamily="34" charset="0"/>
              </a:rPr>
              <a:t>          Например:  студенты  Всего 30</a:t>
            </a:r>
          </a:p>
          <a:p>
            <a:r>
              <a:rPr lang="ru-RU" sz="1800" dirty="0" smtClean="0">
                <a:solidFill>
                  <a:srgbClr val="000099"/>
                </a:solidFill>
                <a:latin typeface="Calibri" pitchFamily="34" charset="0"/>
              </a:rPr>
              <a:t>                         Дневное отделение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</a:rPr>
              <a:t>30</a:t>
            </a:r>
          </a:p>
          <a:p>
            <a:r>
              <a:rPr lang="ru-RU" sz="1800" dirty="0" smtClean="0">
                <a:latin typeface="Calibri" pitchFamily="34" charset="0"/>
              </a:rPr>
              <a:t>              Из них: На договорной основе 8. </a:t>
            </a:r>
            <a:r>
              <a:rPr lang="ru-RU" sz="1800" dirty="0" smtClean="0">
                <a:solidFill>
                  <a:srgbClr val="000099"/>
                </a:solidFill>
                <a:latin typeface="Calibri" pitchFamily="34" charset="0"/>
              </a:rPr>
              <a:t>Образовательный грант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</a:rPr>
              <a:t>22</a:t>
            </a:r>
          </a:p>
          <a:p>
            <a:r>
              <a:rPr lang="ru-RU" sz="1800" dirty="0" smtClean="0">
                <a:latin typeface="Calibri" pitchFamily="34" charset="0"/>
              </a:rPr>
              <a:t> 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</a:rPr>
              <a:t>                   В расчетах применять не 22, а 73,33%</a:t>
            </a:r>
          </a:p>
          <a:p>
            <a:endParaRPr lang="ru-RU" sz="1800" dirty="0" smtClean="0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ru-RU" sz="1800" dirty="0" smtClean="0">
                <a:solidFill>
                  <a:srgbClr val="000099"/>
                </a:solidFill>
                <a:latin typeface="Calibri" pitchFamily="34" charset="0"/>
              </a:rPr>
              <a:t>  Дневное отделение - 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</a:rPr>
              <a:t>2                                                  </a:t>
            </a:r>
            <a:r>
              <a:rPr lang="ru-RU" sz="1800" dirty="0" smtClean="0">
                <a:solidFill>
                  <a:srgbClr val="000099"/>
                </a:solidFill>
                <a:latin typeface="Calibri" pitchFamily="34" charset="0"/>
              </a:rPr>
              <a:t>Дневное отделение - 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</a:rPr>
              <a:t>200</a:t>
            </a:r>
          </a:p>
          <a:p>
            <a:r>
              <a:rPr lang="ru-RU" sz="1800" dirty="0" smtClean="0">
                <a:latin typeface="Calibri" pitchFamily="34" charset="0"/>
              </a:rPr>
              <a:t>  Договорник  - 1. </a:t>
            </a:r>
            <a:r>
              <a:rPr lang="ru-RU" sz="1800" dirty="0" smtClean="0">
                <a:solidFill>
                  <a:srgbClr val="000099"/>
                </a:solidFill>
                <a:latin typeface="Calibri" pitchFamily="34" charset="0"/>
              </a:rPr>
              <a:t> Грант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</a:rPr>
              <a:t>-1                                                  </a:t>
            </a:r>
            <a:r>
              <a:rPr lang="ru-RU" sz="1800" dirty="0" smtClean="0">
                <a:latin typeface="Calibri" pitchFamily="34" charset="0"/>
              </a:rPr>
              <a:t>Договорник  - 150. </a:t>
            </a:r>
            <a:r>
              <a:rPr lang="ru-RU" sz="1800" dirty="0" smtClean="0">
                <a:solidFill>
                  <a:srgbClr val="000099"/>
                </a:solidFill>
                <a:latin typeface="Calibri" pitchFamily="34" charset="0"/>
              </a:rPr>
              <a:t> Грант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</a:rPr>
              <a:t>- 50</a:t>
            </a:r>
          </a:p>
          <a:p>
            <a:endParaRPr lang="ru-RU" sz="1800" dirty="0" smtClean="0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</a:rPr>
              <a:t>     1 составляет 50%                                                                       50  составляет 20%    </a:t>
            </a:r>
          </a:p>
          <a:p>
            <a:endParaRPr lang="ru-RU" sz="1800" dirty="0" smtClean="0">
              <a:solidFill>
                <a:srgbClr val="FF0000"/>
              </a:solidFill>
              <a:latin typeface="Calibri" pitchFamily="34" charset="0"/>
            </a:endParaRPr>
          </a:p>
          <a:p>
            <a:pPr algn="ctr"/>
            <a:r>
              <a:rPr lang="ru-RU" dirty="0" smtClean="0">
                <a:latin typeface="Calibri" pitchFamily="34" charset="0"/>
              </a:rPr>
              <a:t> </a:t>
            </a:r>
            <a:endParaRPr lang="ru-RU" dirty="0" smtClean="0">
              <a:solidFill>
                <a:srgbClr val="FF0000"/>
              </a:solidFill>
              <a:latin typeface="Calibri" pitchFamily="34" charset="0"/>
            </a:endParaRPr>
          </a:p>
          <a:p>
            <a:endParaRPr lang="ru-RU" sz="1800" dirty="0" smtClean="0">
              <a:solidFill>
                <a:srgbClr val="FF0000"/>
              </a:solidFill>
              <a:latin typeface="Calibri" pitchFamily="34" charset="0"/>
            </a:endParaRPr>
          </a:p>
          <a:p>
            <a:pPr marL="457200" indent="-457200">
              <a:buSzPct val="100000"/>
            </a:pPr>
            <a:endParaRPr lang="ru-RU" sz="1600" dirty="0">
              <a:latin typeface="Calibri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buSzPct val="100000"/>
            </a:pPr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Предложения</a:t>
            </a:r>
            <a:endParaRPr lang="ru-RU" sz="24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2071670" y="5857892"/>
            <a:ext cx="4857784" cy="6096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Не</a:t>
            </a:r>
            <a:r>
              <a:rPr kumimoji="0" lang="ru-RU" sz="24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принимается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990600"/>
            <a:ext cx="8858280" cy="4795854"/>
          </a:xfrm>
        </p:spPr>
        <p:txBody>
          <a:bodyPr/>
          <a:lstStyle/>
          <a:p>
            <a:pPr lvl="0"/>
            <a:r>
              <a:rPr lang="ru-RU" sz="1800" dirty="0" smtClean="0">
                <a:latin typeface="Calibri" pitchFamily="34" charset="0"/>
              </a:rPr>
              <a:t>3.  В разделе </a:t>
            </a:r>
            <a:r>
              <a:rPr lang="en-US" sz="1800" dirty="0" smtClean="0">
                <a:latin typeface="Calibri" pitchFamily="34" charset="0"/>
              </a:rPr>
              <a:t>I</a:t>
            </a:r>
            <a:r>
              <a:rPr lang="ru-RU" sz="1800" baseline="-25000" dirty="0" smtClean="0">
                <a:latin typeface="Calibri" pitchFamily="34" charset="0"/>
              </a:rPr>
              <a:t>0</a:t>
            </a:r>
            <a:r>
              <a:rPr lang="ru-RU" sz="1800" dirty="0" smtClean="0">
                <a:latin typeface="Calibri" pitchFamily="34" charset="0"/>
              </a:rPr>
              <a:t> «Входные данные» пересмотреть баллы за институциональную и специализированную аккредитацию:</a:t>
            </a:r>
          </a:p>
          <a:p>
            <a:r>
              <a:rPr lang="ru-RU" sz="1800" dirty="0" smtClean="0">
                <a:latin typeface="Calibri" pitchFamily="34" charset="0"/>
              </a:rPr>
              <a:t>       В международных или национальных агентствах, зарегистрированных в реестре  МОН РК – 200</a:t>
            </a:r>
          </a:p>
          <a:p>
            <a:r>
              <a:rPr lang="ru-RU" sz="1800" dirty="0" smtClean="0">
                <a:latin typeface="Calibri" pitchFamily="34" charset="0"/>
              </a:rPr>
              <a:t>      В международных или национальных агентствах, не зарегистрированных в реестре  МОН РК – 100</a:t>
            </a:r>
          </a:p>
          <a:p>
            <a:endParaRPr lang="ru-RU" sz="1800" dirty="0" smtClean="0">
              <a:latin typeface="Calibri" pitchFamily="34" charset="0"/>
            </a:endParaRPr>
          </a:p>
          <a:p>
            <a:pPr marL="358775" lvl="0" indent="-358775">
              <a:buSzPct val="100000"/>
              <a:buFont typeface="Wingdings" pitchFamily="2" charset="2"/>
              <a:buChar char="Ø"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Сведения о институциональной аккредитации:  данные акр. агентства</a:t>
            </a:r>
          </a:p>
          <a:p>
            <a:pPr marL="5216525" lvl="0" indent="-285750">
              <a:buSzPct val="100000"/>
              <a:buFont typeface="Arial" pitchFamily="34" charset="0"/>
              <a:buChar char="•"/>
            </a:pP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Национальное – 100</a:t>
            </a:r>
          </a:p>
          <a:p>
            <a:pPr marL="5216525" lvl="0" indent="-285750">
              <a:buSzPct val="100000"/>
              <a:buFont typeface="Arial" pitchFamily="34" charset="0"/>
              <a:buChar char="•"/>
            </a:pP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Международное - 100</a:t>
            </a:r>
          </a:p>
          <a:p>
            <a:pPr marL="0" lvl="0" indent="0">
              <a:spcAft>
                <a:spcPts val="1200"/>
              </a:spcAft>
              <a:buSzPct val="100000"/>
            </a:pPr>
            <a:endParaRPr lang="ru-RU" sz="18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SzPct val="100000"/>
              <a:buFont typeface="Wingdings" pitchFamily="2" charset="2"/>
              <a:buChar char="Ø"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Сведения о специализированной аккредитации: Данные агентства:</a:t>
            </a:r>
          </a:p>
          <a:p>
            <a:pPr marL="5208588" lvl="0" indent="-277813">
              <a:buSzPct val="100000"/>
              <a:buFont typeface="Arial" pitchFamily="34" charset="0"/>
              <a:buChar char="•"/>
            </a:pP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Национальное – 100</a:t>
            </a:r>
          </a:p>
          <a:p>
            <a:pPr marL="5208588" indent="-277813">
              <a:buSzPct val="100000"/>
              <a:buFont typeface="Arial" pitchFamily="34" charset="0"/>
              <a:buChar char="•"/>
            </a:pP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Международное  - 100</a:t>
            </a:r>
          </a:p>
          <a:p>
            <a:endParaRPr lang="ru-RU" sz="1800" dirty="0" smtClean="0">
              <a:latin typeface="Calibri" pitchFamily="34" charset="0"/>
            </a:endParaRPr>
          </a:p>
          <a:p>
            <a:endParaRPr lang="ru-RU" sz="1800" dirty="0" smtClean="0">
              <a:latin typeface="Calibri" pitchFamily="34" charset="0"/>
            </a:endParaRPr>
          </a:p>
          <a:p>
            <a:endParaRPr lang="ru-RU" sz="1800" dirty="0" smtClean="0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ru-RU" sz="1800" dirty="0" smtClean="0">
                <a:solidFill>
                  <a:srgbClr val="000099"/>
                </a:solidFill>
                <a:latin typeface="Calibri" pitchFamily="34" charset="0"/>
              </a:rPr>
              <a:t>  </a:t>
            </a:r>
            <a:endParaRPr lang="ru-RU" dirty="0" smtClean="0">
              <a:solidFill>
                <a:srgbClr val="FF0000"/>
              </a:solidFill>
              <a:latin typeface="Calibri" pitchFamily="34" charset="0"/>
            </a:endParaRPr>
          </a:p>
          <a:p>
            <a:endParaRPr lang="ru-RU" sz="1800" dirty="0" smtClean="0">
              <a:solidFill>
                <a:srgbClr val="FF0000"/>
              </a:solidFill>
              <a:latin typeface="Calibri" pitchFamily="34" charset="0"/>
            </a:endParaRPr>
          </a:p>
          <a:p>
            <a:pPr marL="457200" indent="-457200">
              <a:buSzPct val="100000"/>
            </a:pPr>
            <a:endParaRPr lang="ru-RU" sz="1600" dirty="0">
              <a:latin typeface="Calibri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buSzPct val="100000"/>
            </a:pPr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Предложения</a:t>
            </a:r>
            <a:endParaRPr lang="ru-RU" sz="24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2071670" y="5857892"/>
            <a:ext cx="4857784" cy="6096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r>
              <a:rPr lang="ru-RU" sz="2400" b="1" kern="0" dirty="0" smtClean="0">
                <a:solidFill>
                  <a:srgbClr val="FF0000"/>
                </a:solidFill>
                <a:latin typeface="Calibri" pitchFamily="34" charset="0"/>
                <a:ea typeface="+mj-ea"/>
                <a:cs typeface="Calibri" pitchFamily="34" charset="0"/>
              </a:rPr>
              <a:t>П</a:t>
            </a:r>
            <a:r>
              <a:rPr kumimoji="0" lang="ru-RU" sz="2400" b="1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ринимается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990600"/>
            <a:ext cx="8858280" cy="4795854"/>
          </a:xfrm>
        </p:spPr>
        <p:txBody>
          <a:bodyPr/>
          <a:lstStyle/>
          <a:p>
            <a:pPr lvl="0"/>
            <a:r>
              <a:rPr lang="ru-RU" sz="1800" dirty="0" smtClean="0">
                <a:latin typeface="Calibri" pitchFamily="34" charset="0"/>
              </a:rPr>
              <a:t>4. В разделе I</a:t>
            </a:r>
            <a:r>
              <a:rPr lang="ru-RU" sz="1800" baseline="-25000" dirty="0" smtClean="0">
                <a:latin typeface="Calibri" pitchFamily="34" charset="0"/>
              </a:rPr>
              <a:t>1</a:t>
            </a:r>
            <a:r>
              <a:rPr lang="ru-RU" sz="1800" dirty="0" smtClean="0">
                <a:latin typeface="Calibri" pitchFamily="34" charset="0"/>
              </a:rPr>
              <a:t> «Высокая концентрация талантливых студентов, преподавателей и исследователей» учитывать не только обладателей "Алтын </a:t>
            </a:r>
            <a:r>
              <a:rPr lang="ru-RU" sz="1800" dirty="0" err="1" smtClean="0">
                <a:latin typeface="Calibri" pitchFamily="34" charset="0"/>
              </a:rPr>
              <a:t>белгі</a:t>
            </a:r>
            <a:r>
              <a:rPr lang="ru-RU" sz="1800" dirty="0" smtClean="0">
                <a:latin typeface="Calibri" pitchFamily="34" charset="0"/>
              </a:rPr>
              <a:t>" но и остальные категории в соответствии с «Правилами приема в высшие учебные заведения» (выпускников НИШ, победителей олимпиад и т.п.)</a:t>
            </a:r>
          </a:p>
          <a:p>
            <a:pPr lvl="0"/>
            <a:endParaRPr lang="ru-RU" sz="1800" dirty="0" smtClean="0">
              <a:latin typeface="Calibri" pitchFamily="34" charset="0"/>
            </a:endParaRPr>
          </a:p>
          <a:p>
            <a:pPr lvl="0">
              <a:buSzPct val="100000"/>
              <a:buFont typeface="Wingdings" pitchFamily="2" charset="2"/>
              <a:buChar char="Ø"/>
            </a:pPr>
            <a:r>
              <a:rPr lang="ru-RU" sz="1800" dirty="0" smtClean="0">
                <a:latin typeface="Calibri" pitchFamily="34" charset="0"/>
              </a:rPr>
              <a:t>"Алтын </a:t>
            </a:r>
            <a:r>
              <a:rPr lang="ru-RU" sz="1800" dirty="0" err="1" smtClean="0">
                <a:latin typeface="Calibri" pitchFamily="34" charset="0"/>
              </a:rPr>
              <a:t>белгі</a:t>
            </a:r>
            <a:r>
              <a:rPr lang="ru-RU" sz="1800" dirty="0" smtClean="0">
                <a:latin typeface="Calibri" pitchFamily="34" charset="0"/>
              </a:rPr>
              <a:t>"  -  является единицы, отвечающая   за качества образования не зависимо от статуса общеобразовательных школ.</a:t>
            </a:r>
          </a:p>
          <a:p>
            <a:endParaRPr lang="ru-RU" sz="1800" dirty="0" smtClean="0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ru-RU" sz="1800" dirty="0" smtClean="0">
                <a:solidFill>
                  <a:srgbClr val="000099"/>
                </a:solidFill>
                <a:latin typeface="Calibri" pitchFamily="34" charset="0"/>
              </a:rPr>
              <a:t>  </a:t>
            </a:r>
            <a:endParaRPr lang="ru-RU" dirty="0" smtClean="0">
              <a:solidFill>
                <a:srgbClr val="FF0000"/>
              </a:solidFill>
              <a:latin typeface="Calibri" pitchFamily="34" charset="0"/>
            </a:endParaRPr>
          </a:p>
          <a:p>
            <a:endParaRPr lang="ru-RU" sz="1800" dirty="0" smtClean="0">
              <a:solidFill>
                <a:srgbClr val="FF0000"/>
              </a:solidFill>
              <a:latin typeface="Calibri" pitchFamily="34" charset="0"/>
            </a:endParaRPr>
          </a:p>
          <a:p>
            <a:pPr marL="457200" indent="-457200">
              <a:buSzPct val="100000"/>
            </a:pPr>
            <a:endParaRPr lang="ru-RU" sz="1600" dirty="0">
              <a:latin typeface="Calibri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buSzPct val="100000"/>
            </a:pPr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Предложения</a:t>
            </a:r>
            <a:endParaRPr lang="ru-RU" sz="24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2143108" y="4071942"/>
            <a:ext cx="4857784" cy="6096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r>
              <a:rPr lang="ru-RU" sz="2400" b="1" kern="0" dirty="0" smtClean="0">
                <a:solidFill>
                  <a:srgbClr val="FF0000"/>
                </a:solidFill>
                <a:latin typeface="Calibri" pitchFamily="34" charset="0"/>
                <a:ea typeface="+mj-ea"/>
                <a:cs typeface="Calibri" pitchFamily="34" charset="0"/>
              </a:rPr>
              <a:t>Не </a:t>
            </a:r>
            <a:r>
              <a:rPr lang="ru-RU" sz="2400" b="1" kern="0" dirty="0" err="1" smtClean="0">
                <a:solidFill>
                  <a:srgbClr val="FF0000"/>
                </a:solidFill>
                <a:latin typeface="Calibri" pitchFamily="34" charset="0"/>
                <a:ea typeface="+mj-ea"/>
                <a:cs typeface="Calibri" pitchFamily="34" charset="0"/>
              </a:rPr>
              <a:t>п</a:t>
            </a:r>
            <a:r>
              <a:rPr kumimoji="0" lang="ru-RU" sz="2400" b="1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ринимается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990600"/>
            <a:ext cx="8858280" cy="4795854"/>
          </a:xfrm>
        </p:spPr>
        <p:txBody>
          <a:bodyPr/>
          <a:lstStyle/>
          <a:p>
            <a:pPr lvl="0"/>
            <a:r>
              <a:rPr lang="ru-RU" sz="1800" dirty="0" smtClean="0">
                <a:latin typeface="Calibri" pitchFamily="34" charset="0"/>
              </a:rPr>
              <a:t>5. В разделе I</a:t>
            </a:r>
            <a:r>
              <a:rPr lang="ru-RU" sz="1800" baseline="-25000" dirty="0" smtClean="0">
                <a:latin typeface="Calibri" pitchFamily="34" charset="0"/>
              </a:rPr>
              <a:t>4</a:t>
            </a:r>
            <a:r>
              <a:rPr lang="ru-RU" sz="1800" dirty="0" smtClean="0">
                <a:latin typeface="Calibri" pitchFamily="34" charset="0"/>
              </a:rPr>
              <a:t>«Конкурентоспособность научных публикаций преподавателей» добавить дополнительно наличие </a:t>
            </a:r>
            <a:r>
              <a:rPr lang="ru-RU" sz="1800" dirty="0" err="1" smtClean="0">
                <a:latin typeface="Calibri" pitchFamily="34" charset="0"/>
              </a:rPr>
              <a:t>предпатентов</a:t>
            </a:r>
            <a:r>
              <a:rPr lang="ru-RU" sz="1800" dirty="0" smtClean="0">
                <a:latin typeface="Calibri" pitchFamily="34" charset="0"/>
              </a:rPr>
              <a:t>, авторских свидетельств и т.п.  с разным уровнем баллов.</a:t>
            </a:r>
          </a:p>
          <a:p>
            <a:pPr lvl="0"/>
            <a:endParaRPr lang="ru-RU" sz="1800" dirty="0" smtClean="0">
              <a:latin typeface="Calibri" pitchFamily="34" charset="0"/>
            </a:endParaRPr>
          </a:p>
          <a:p>
            <a:pPr marL="0" lvl="1" indent="0">
              <a:buSzPct val="100000"/>
            </a:pP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 err="1" smtClean="0">
                <a:latin typeface="Calibri" pitchFamily="34" charset="0"/>
                <a:cs typeface="Calibri" pitchFamily="34" charset="0"/>
              </a:rPr>
              <a:t>Предпатенты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 и авторские свидетельства:</a:t>
            </a:r>
          </a:p>
          <a:p>
            <a:pPr marL="0" lvl="1" indent="0">
              <a:buSzPct val="100000"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           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Республиканский (Иванов А.) – 50</a:t>
            </a:r>
          </a:p>
          <a:p>
            <a:pPr lvl="0"/>
            <a:endParaRPr lang="ru-RU" sz="1800" dirty="0" smtClean="0">
              <a:latin typeface="Calibri" pitchFamily="34" charset="0"/>
            </a:endParaRPr>
          </a:p>
          <a:p>
            <a:pPr lvl="0"/>
            <a:endParaRPr lang="ru-RU" sz="1800" dirty="0" smtClean="0">
              <a:latin typeface="Calibri" pitchFamily="34" charset="0"/>
            </a:endParaRPr>
          </a:p>
          <a:p>
            <a:pPr lvl="0"/>
            <a:endParaRPr lang="ru-RU" sz="1800" dirty="0" smtClean="0">
              <a:latin typeface="Calibri" pitchFamily="34" charset="0"/>
            </a:endParaRPr>
          </a:p>
          <a:p>
            <a:endParaRPr lang="ru-RU" sz="1800" dirty="0" smtClean="0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ru-RU" sz="1800" dirty="0" smtClean="0">
                <a:solidFill>
                  <a:srgbClr val="000099"/>
                </a:solidFill>
                <a:latin typeface="Calibri" pitchFamily="34" charset="0"/>
              </a:rPr>
              <a:t>  </a:t>
            </a:r>
            <a:endParaRPr lang="ru-RU" dirty="0" smtClean="0">
              <a:solidFill>
                <a:srgbClr val="FF0000"/>
              </a:solidFill>
              <a:latin typeface="Calibri" pitchFamily="34" charset="0"/>
            </a:endParaRPr>
          </a:p>
          <a:p>
            <a:endParaRPr lang="ru-RU" sz="1800" dirty="0" smtClean="0">
              <a:solidFill>
                <a:srgbClr val="FF0000"/>
              </a:solidFill>
              <a:latin typeface="Calibri" pitchFamily="34" charset="0"/>
            </a:endParaRPr>
          </a:p>
          <a:p>
            <a:pPr marL="457200" indent="-457200">
              <a:buSzPct val="100000"/>
            </a:pPr>
            <a:endParaRPr lang="ru-RU" sz="1600" dirty="0">
              <a:latin typeface="Calibri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buSzPct val="100000"/>
            </a:pPr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Предложения</a:t>
            </a:r>
            <a:endParaRPr lang="ru-RU" sz="24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2143108" y="4071942"/>
            <a:ext cx="4857784" cy="6096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Принимается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990600"/>
            <a:ext cx="8858280" cy="4795854"/>
          </a:xfrm>
        </p:spPr>
        <p:txBody>
          <a:bodyPr/>
          <a:lstStyle/>
          <a:p>
            <a:pPr lvl="0"/>
            <a:r>
              <a:rPr lang="ru-RU" sz="1800" dirty="0" smtClean="0">
                <a:latin typeface="Calibri" pitchFamily="34" charset="0"/>
              </a:rPr>
              <a:t>6. В разделе I4 «Конкурентоспособность научных публикаций преподавателей» добавить публикации в журналах включенных в перечень изданий, рекомендуемых Комитетом по контролю в сфере образования и науки МОН РК, международных научных изданиях </a:t>
            </a:r>
            <a:r>
              <a:rPr lang="ru-RU" sz="1800" dirty="0" err="1" smtClean="0">
                <a:latin typeface="Calibri" pitchFamily="34" charset="0"/>
              </a:rPr>
              <a:t>Scopus</a:t>
            </a:r>
            <a:r>
              <a:rPr lang="ru-RU" sz="1800" dirty="0" smtClean="0">
                <a:latin typeface="Calibri" pitchFamily="34" charset="0"/>
              </a:rPr>
              <a:t>, </a:t>
            </a:r>
            <a:r>
              <a:rPr lang="ru-RU" sz="1800" dirty="0" err="1" smtClean="0">
                <a:latin typeface="Calibri" pitchFamily="34" charset="0"/>
              </a:rPr>
              <a:t>Tomson</a:t>
            </a:r>
            <a:r>
              <a:rPr lang="ru-RU" sz="1800" dirty="0" smtClean="0">
                <a:latin typeface="Calibri" pitchFamily="34" charset="0"/>
              </a:rPr>
              <a:t> </a:t>
            </a:r>
            <a:r>
              <a:rPr lang="ru-RU" sz="1800" dirty="0" err="1" smtClean="0">
                <a:latin typeface="Calibri" pitchFamily="34" charset="0"/>
              </a:rPr>
              <a:t>Reuters</a:t>
            </a:r>
            <a:r>
              <a:rPr lang="ru-RU" sz="1800" dirty="0" smtClean="0">
                <a:latin typeface="Calibri" pitchFamily="34" charset="0"/>
              </a:rPr>
              <a:t> и других рецензируемых журналах, с добавлением столбца ISBN.</a:t>
            </a:r>
          </a:p>
          <a:p>
            <a:pPr lvl="0"/>
            <a:endParaRPr lang="ru-RU" sz="1800" dirty="0" smtClean="0">
              <a:latin typeface="Calibri" pitchFamily="34" charset="0"/>
            </a:endParaRPr>
          </a:p>
          <a:p>
            <a:pPr lvl="0">
              <a:buSzPct val="100000"/>
            </a:pP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</a:rPr>
              <a:t>       Нарушается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Берлинские принципы ранжирования вузов:</a:t>
            </a:r>
          </a:p>
          <a:p>
            <a:pPr marL="536575" indent="276225">
              <a:buSzPct val="100000"/>
              <a:buFont typeface="Arial" pitchFamily="34" charset="0"/>
              <a:buChar char="•"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прозрачность, </a:t>
            </a:r>
          </a:p>
          <a:p>
            <a:pPr marL="536575" indent="276225">
              <a:buSzPct val="100000"/>
              <a:buFont typeface="Arial" pitchFamily="34" charset="0"/>
              <a:buChar char="•"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объективность, </a:t>
            </a:r>
          </a:p>
          <a:p>
            <a:pPr marL="536575" indent="276225">
              <a:buSzPct val="100000"/>
              <a:buFont typeface="Arial" pitchFamily="34" charset="0"/>
              <a:buChar char="•"/>
            </a:pPr>
            <a:r>
              <a:rPr lang="ru-RU" sz="1800" dirty="0" err="1" smtClean="0">
                <a:latin typeface="Calibri" pitchFamily="34" charset="0"/>
                <a:cs typeface="Calibri" pitchFamily="34" charset="0"/>
              </a:rPr>
              <a:t>проверяемость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 ,</a:t>
            </a:r>
          </a:p>
          <a:p>
            <a:pPr marL="536575" indent="276225">
              <a:buSzPct val="100000"/>
              <a:buFont typeface="Arial" pitchFamily="34" charset="0"/>
              <a:buChar char="•"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доступность источников информации</a:t>
            </a:r>
          </a:p>
          <a:p>
            <a:pPr marL="536575" lvl="0" indent="276225">
              <a:buSzPct val="100000"/>
            </a:pPr>
            <a:endParaRPr lang="ru-RU" sz="1800" dirty="0" smtClean="0">
              <a:solidFill>
                <a:srgbClr val="000099"/>
              </a:solidFill>
              <a:latin typeface="Calibri" pitchFamily="34" charset="0"/>
            </a:endParaRPr>
          </a:p>
          <a:p>
            <a:pPr marL="536575" lvl="0" indent="276225">
              <a:buSzPct val="100000"/>
            </a:pP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</a:rPr>
              <a:t>Индекс </a:t>
            </a:r>
            <a:r>
              <a:rPr lang="ru-RU" sz="1800" dirty="0" err="1" smtClean="0">
                <a:solidFill>
                  <a:srgbClr val="FF0000"/>
                </a:solidFill>
                <a:latin typeface="Calibri" pitchFamily="34" charset="0"/>
              </a:rPr>
              <a:t>Хирша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</a:rPr>
              <a:t> является: </a:t>
            </a:r>
          </a:p>
          <a:p>
            <a:pPr marL="536575" lvl="0" indent="276225">
              <a:buSzPct val="100000"/>
              <a:buFont typeface="Arial" pitchFamily="34" charset="0"/>
              <a:buChar char="•"/>
            </a:pPr>
            <a:r>
              <a:rPr lang="ru-RU" sz="1800" dirty="0" smtClean="0">
                <a:solidFill>
                  <a:srgbClr val="000099"/>
                </a:solidFill>
                <a:latin typeface="Calibri" pitchFamily="34" charset="0"/>
              </a:rPr>
              <a:t>объективным параметром не зависимо  от статуса журнала,</a:t>
            </a:r>
          </a:p>
          <a:p>
            <a:pPr marL="536575" lvl="0" indent="276225">
              <a:buSzPct val="100000"/>
              <a:buFont typeface="Arial" pitchFamily="34" charset="0"/>
              <a:buChar char="•"/>
            </a:pPr>
            <a:r>
              <a:rPr lang="ru-RU" sz="1800" dirty="0" smtClean="0">
                <a:solidFill>
                  <a:srgbClr val="000099"/>
                </a:solidFill>
                <a:latin typeface="Calibri" pitchFamily="34" charset="0"/>
                <a:cs typeface="Calibri" pitchFamily="34" charset="0"/>
              </a:rPr>
              <a:t>показателем цитируемости автора, а не журнала</a:t>
            </a:r>
          </a:p>
          <a:p>
            <a:pPr marL="536575" indent="276225">
              <a:buSzPct val="100000"/>
              <a:buFont typeface="Arial" pitchFamily="34" charset="0"/>
              <a:buChar char="•"/>
            </a:pPr>
            <a:endParaRPr lang="ru-RU" sz="1800" dirty="0" smtClean="0">
              <a:solidFill>
                <a:srgbClr val="000099"/>
              </a:solidFill>
              <a:latin typeface="Calibri" pitchFamily="34" charset="0"/>
            </a:endParaRPr>
          </a:p>
          <a:p>
            <a:pPr marL="536575" indent="276225">
              <a:buSzPct val="100000"/>
              <a:buFont typeface="Wingdings" pitchFamily="2" charset="2"/>
              <a:buChar char="Ø"/>
            </a:pPr>
            <a:endParaRPr lang="ru-RU" sz="1800" dirty="0" smtClean="0">
              <a:solidFill>
                <a:srgbClr val="000099"/>
              </a:solidFill>
              <a:latin typeface="Calibri" pitchFamily="34" charset="0"/>
            </a:endParaRPr>
          </a:p>
          <a:p>
            <a:pPr lvl="0"/>
            <a:endParaRPr lang="ru-RU" sz="1800" dirty="0" smtClean="0">
              <a:latin typeface="Calibri" pitchFamily="34" charset="0"/>
            </a:endParaRPr>
          </a:p>
          <a:p>
            <a:pPr lvl="0"/>
            <a:endParaRPr lang="ru-RU" sz="1800" dirty="0" smtClean="0">
              <a:latin typeface="Calibri" pitchFamily="34" charset="0"/>
            </a:endParaRPr>
          </a:p>
          <a:p>
            <a:pPr lvl="0"/>
            <a:endParaRPr lang="ru-RU" sz="1800" dirty="0" smtClean="0">
              <a:latin typeface="Calibri" pitchFamily="34" charset="0"/>
            </a:endParaRPr>
          </a:p>
          <a:p>
            <a:endParaRPr lang="ru-RU" sz="1800" dirty="0" smtClean="0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ru-RU" sz="1800" dirty="0" smtClean="0">
                <a:solidFill>
                  <a:srgbClr val="000099"/>
                </a:solidFill>
                <a:latin typeface="Calibri" pitchFamily="34" charset="0"/>
              </a:rPr>
              <a:t>  </a:t>
            </a:r>
            <a:endParaRPr lang="ru-RU" dirty="0" smtClean="0">
              <a:solidFill>
                <a:srgbClr val="FF0000"/>
              </a:solidFill>
              <a:latin typeface="Calibri" pitchFamily="34" charset="0"/>
            </a:endParaRPr>
          </a:p>
          <a:p>
            <a:endParaRPr lang="ru-RU" sz="1800" dirty="0" smtClean="0">
              <a:solidFill>
                <a:srgbClr val="FF0000"/>
              </a:solidFill>
              <a:latin typeface="Calibri" pitchFamily="34" charset="0"/>
            </a:endParaRPr>
          </a:p>
          <a:p>
            <a:pPr marL="457200" indent="-457200">
              <a:buSzPct val="100000"/>
            </a:pPr>
            <a:endParaRPr lang="ru-RU" sz="1600" dirty="0">
              <a:latin typeface="Calibri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buSzPct val="100000"/>
            </a:pPr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Предложения</a:t>
            </a:r>
            <a:endParaRPr lang="ru-RU" sz="24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2500298" y="6072206"/>
            <a:ext cx="4857784" cy="642918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Не принимается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642918"/>
            <a:ext cx="8501122" cy="5929354"/>
          </a:xfrm>
        </p:spPr>
        <p:txBody>
          <a:bodyPr/>
          <a:lstStyle/>
          <a:p>
            <a:pPr lvl="0">
              <a:buSzPct val="100000"/>
              <a:buAutoNum type="arabicPeriod" startAt="7"/>
            </a:pPr>
            <a:r>
              <a:rPr lang="ru-RU" sz="1800" dirty="0" smtClean="0">
                <a:latin typeface="Calibri" pitchFamily="34" charset="0"/>
              </a:rPr>
              <a:t>Предусмотреть дополнительное дублирование количественных колонок, чтобы одну заполнял Вуз, вторая заполнялась автоматически и в неё Администратор НААР вносил корректировки а в колонке рядом размещал обоснование внесение изменений. При этом Вуз видит свои старые данные и данные с корректировкой (с обоснованием). В расчетах учитываются данные с колонки Администратора НААР.</a:t>
            </a:r>
          </a:p>
          <a:p>
            <a:pPr lvl="0">
              <a:buSzPct val="100000"/>
              <a:buAutoNum type="arabicPeriod" startAt="7"/>
            </a:pPr>
            <a:r>
              <a:rPr lang="ru-RU" sz="1800" dirty="0" smtClean="0">
                <a:latin typeface="Calibri" pitchFamily="34" charset="0"/>
              </a:rPr>
              <a:t>Предоставить всем Вузам единый логин и пароль для возможности входа в систему для ознакомления с критериями с целью выработки предложений по улучшению.</a:t>
            </a:r>
          </a:p>
          <a:p>
            <a:pPr marL="536575" lvl="0" indent="276225">
              <a:buSzPct val="100000"/>
              <a:buFont typeface="Arial" pitchFamily="34" charset="0"/>
              <a:buChar char="•"/>
            </a:pPr>
            <a:endParaRPr lang="ru-RU" sz="1800" dirty="0" smtClean="0">
              <a:solidFill>
                <a:srgbClr val="000099"/>
              </a:solidFill>
              <a:latin typeface="Calibri" pitchFamily="34" charset="0"/>
              <a:cs typeface="Calibri" pitchFamily="34" charset="0"/>
            </a:endParaRPr>
          </a:p>
          <a:p>
            <a:pPr marL="536575" indent="276225">
              <a:buSzPct val="100000"/>
            </a:pPr>
            <a:endParaRPr lang="ru-RU" sz="1800" dirty="0" smtClean="0">
              <a:solidFill>
                <a:srgbClr val="000099"/>
              </a:solidFill>
              <a:latin typeface="Calibri" pitchFamily="34" charset="0"/>
            </a:endParaRPr>
          </a:p>
          <a:p>
            <a:pPr marL="536575" indent="-361950">
              <a:spcBef>
                <a:spcPts val="0"/>
              </a:spcBef>
              <a:spcAft>
                <a:spcPts val="0"/>
              </a:spcAft>
              <a:buSzPct val="100000"/>
              <a:buAutoNum type="arabicPeriod"/>
              <a:tabLst>
                <a:tab pos="812800" algn="l"/>
              </a:tabLst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Можно параллельно  заполнять по всем  ОП (Бак., Маг., Док.)</a:t>
            </a:r>
          </a:p>
          <a:p>
            <a:pPr marL="536575" indent="-361950">
              <a:spcBef>
                <a:spcPts val="0"/>
              </a:spcBef>
              <a:spcAft>
                <a:spcPts val="0"/>
              </a:spcAft>
              <a:buSzPct val="100000"/>
              <a:buAutoNum type="arabicPeriod"/>
              <a:tabLst>
                <a:tab pos="812800" algn="l"/>
              </a:tabLst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Можно прерывать и продолжать заполнение на следующий день</a:t>
            </a:r>
          </a:p>
          <a:p>
            <a:pPr marL="536575" indent="-361950">
              <a:spcBef>
                <a:spcPts val="0"/>
              </a:spcBef>
              <a:spcAft>
                <a:spcPts val="0"/>
              </a:spcAft>
              <a:buSzPct val="100000"/>
              <a:buAutoNum type="arabicPeriod"/>
              <a:tabLst>
                <a:tab pos="812800" algn="l"/>
              </a:tabLst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Срок заполнения активен в соответствии с периодом ранжирования вузов. Например: 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с 1</a:t>
            </a:r>
            <a:r>
              <a:rPr lang="en-US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5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февраля по </a:t>
            </a:r>
            <a:r>
              <a:rPr lang="en-US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3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1  марта 2016 года.</a:t>
            </a:r>
          </a:p>
          <a:p>
            <a:pPr lvl="0"/>
            <a:endParaRPr lang="ru-RU" sz="1800" dirty="0" smtClean="0">
              <a:latin typeface="Calibri" pitchFamily="34" charset="0"/>
            </a:endParaRPr>
          </a:p>
          <a:p>
            <a:pPr lvl="0"/>
            <a:endParaRPr lang="ru-RU" sz="1800" dirty="0" smtClean="0">
              <a:latin typeface="Calibri" pitchFamily="34" charset="0"/>
            </a:endParaRPr>
          </a:p>
          <a:p>
            <a:pPr lvl="0"/>
            <a:endParaRPr lang="ru-RU" sz="1800" dirty="0" smtClean="0">
              <a:latin typeface="Calibri" pitchFamily="34" charset="0"/>
            </a:endParaRPr>
          </a:p>
          <a:p>
            <a:endParaRPr lang="ru-RU" sz="1800" dirty="0" smtClean="0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ru-RU" sz="1800" dirty="0" smtClean="0">
                <a:solidFill>
                  <a:srgbClr val="000099"/>
                </a:solidFill>
                <a:latin typeface="Calibri" pitchFamily="34" charset="0"/>
              </a:rPr>
              <a:t>  </a:t>
            </a:r>
            <a:endParaRPr lang="ru-RU" dirty="0" smtClean="0">
              <a:solidFill>
                <a:srgbClr val="FF0000"/>
              </a:solidFill>
              <a:latin typeface="Calibri" pitchFamily="34" charset="0"/>
            </a:endParaRPr>
          </a:p>
          <a:p>
            <a:endParaRPr lang="ru-RU" sz="1800" dirty="0" smtClean="0">
              <a:solidFill>
                <a:srgbClr val="FF0000"/>
              </a:solidFill>
              <a:latin typeface="Calibri" pitchFamily="34" charset="0"/>
            </a:endParaRPr>
          </a:p>
          <a:p>
            <a:pPr marL="457200" indent="-457200">
              <a:buSzPct val="100000"/>
            </a:pPr>
            <a:endParaRPr lang="ru-RU" sz="1600" dirty="0">
              <a:latin typeface="Calibri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buSzPct val="100000"/>
            </a:pPr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Предложения</a:t>
            </a:r>
            <a:endParaRPr lang="ru-RU" sz="24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2357422" y="3000372"/>
            <a:ext cx="4857784" cy="428604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Не принимается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357158" y="5286388"/>
            <a:ext cx="8143932" cy="1071522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r>
              <a:rPr lang="ru-RU" sz="2400" b="1" kern="0" baseline="0" dirty="0" smtClean="0">
                <a:solidFill>
                  <a:srgbClr val="FF0000"/>
                </a:solidFill>
                <a:latin typeface="Calibri" pitchFamily="34" charset="0"/>
                <a:ea typeface="+mj-ea"/>
                <a:cs typeface="Calibri" pitchFamily="34" charset="0"/>
              </a:rPr>
              <a:t>Предлагается</a:t>
            </a:r>
            <a:r>
              <a:rPr lang="ru-RU" sz="2400" b="1" kern="0" dirty="0" smtClean="0">
                <a:solidFill>
                  <a:srgbClr val="FF0000"/>
                </a:solidFill>
                <a:latin typeface="Calibri" pitchFamily="34" charset="0"/>
                <a:ea typeface="+mj-ea"/>
                <a:cs typeface="Calibri" pitchFamily="34" charset="0"/>
              </a:rPr>
              <a:t> принимать кодекс чести ВУЗа или исполнителя заполняющего данные ВУЗа 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60648"/>
            <a:ext cx="5112568" cy="648072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Выводы</a:t>
            </a:r>
            <a:endParaRPr lang="ru-RU" sz="3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236190" y="1340767"/>
            <a:ext cx="8736360" cy="5040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9pPr>
          </a:lstStyle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Программа позволяет осуществить ранжирования по уровням подготовки специалистов:</a:t>
            </a:r>
          </a:p>
          <a:p>
            <a:pPr marL="342900" indent="280988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6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Бакалавриат</a:t>
            </a:r>
            <a:r>
              <a:rPr lang="ru-RU" sz="16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: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 вузов по  специальностям </a:t>
            </a:r>
            <a:r>
              <a:rPr lang="ru-RU" sz="1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(образовательных 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программ)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вузов РК по </a:t>
            </a:r>
            <a:r>
              <a:rPr lang="ru-RU" sz="1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направлению подготовки  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(образование, естественно-научные и т.д.,)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 вузов по </a:t>
            </a:r>
            <a:r>
              <a:rPr lang="ru-RU" sz="14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бакалавриат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marL="620713" indent="-261938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6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Магистратура:</a:t>
            </a:r>
            <a:r>
              <a:rPr lang="ru-RU" sz="16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 вузов по  специальностям (образовательных программ)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вузов РК по направлению подготовки  (образование, </a:t>
            </a:r>
            <a:r>
              <a:rPr lang="ru-RU" sz="14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естественно-научные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и т.д.,)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 вузов по магистратуре.</a:t>
            </a:r>
          </a:p>
          <a:p>
            <a:pPr marL="620713" indent="-261938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US" sz="16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PhD)</a:t>
            </a:r>
            <a:r>
              <a:rPr lang="ru-RU" sz="16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:</a:t>
            </a:r>
            <a:r>
              <a:rPr lang="ru-RU" sz="16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 вузов по  специальностям (образовательных программ)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вузов РК по направлению подготовки  (образование, </a:t>
            </a:r>
            <a:r>
              <a:rPr lang="ru-RU" sz="14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естественно-научные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и т.д.,)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 вузов по </a:t>
            </a:r>
            <a:r>
              <a:rPr lang="en-US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PhD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ru-RU" sz="14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Генеральный рейтинг вузов </a:t>
            </a:r>
            <a:r>
              <a:rPr lang="ru-RU" sz="1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Республики 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Казахстан</a:t>
            </a:r>
            <a:r>
              <a:rPr lang="en-US" sz="1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ru-RU" sz="14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marL="620713" indent="-261938">
              <a:spcBef>
                <a:spcPts val="6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Генеральный рейтинг преподавателей вузов Республики Казахстан 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преподавателей отдельных вузов Республики </a:t>
            </a:r>
            <a:r>
              <a:rPr lang="ru-RU" sz="1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Казахстан. 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1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О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бъективность данных  производится компьютерной программой из база данных республиканских  и международных  информационных ресурсов, и поэтому не требуется их бумажное сопровождение.  </a:t>
            </a:r>
            <a:endParaRPr lang="en-US" sz="14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" name="Picture 2" descr="4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067" t="28421" r="21144" b="42143"/>
          <a:stretch>
            <a:fillRect/>
          </a:stretch>
        </p:blipFill>
        <p:spPr bwMode="auto">
          <a:xfrm>
            <a:off x="467544" y="44624"/>
            <a:ext cx="1026742" cy="929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179512" y="1124744"/>
            <a:ext cx="6327775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140075" y="1052736"/>
            <a:ext cx="5832475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159723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478466054"/>
              </p:ext>
            </p:extLst>
          </p:nvPr>
        </p:nvGraphicFramePr>
        <p:xfrm>
          <a:off x="0" y="404664"/>
          <a:ext cx="9144000" cy="63367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1979712" y="116632"/>
            <a:ext cx="5112568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3A75A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9pPr>
          </a:lstStyle>
          <a:p>
            <a:r>
              <a:rPr lang="ru-RU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ВУЗы РК</a:t>
            </a:r>
            <a:endParaRPr lang="ru-RU" sz="3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879233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76200"/>
            <a:ext cx="7992888" cy="1048544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Глобальные рейтинги мировых университетов</a:t>
            </a:r>
            <a:b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Параметры рейтинга </a:t>
            </a:r>
            <a:r>
              <a:rPr lang="en-US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THE-QS </a:t>
            </a:r>
            <a:br>
              <a:rPr lang="en-US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18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(Times Higher Education – </a:t>
            </a:r>
            <a:r>
              <a:rPr lang="en-US" sz="1800" b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Quacguarelli</a:t>
            </a:r>
            <a:r>
              <a:rPr lang="en-US" sz="18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Symons)</a:t>
            </a:r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516944556"/>
              </p:ext>
            </p:extLst>
          </p:nvPr>
        </p:nvGraphicFramePr>
        <p:xfrm>
          <a:off x="251521" y="1472168"/>
          <a:ext cx="8712967" cy="4831040"/>
        </p:xfrm>
        <a:graphic>
          <a:graphicData uri="http://schemas.openxmlformats.org/drawingml/2006/table">
            <a:tbl>
              <a:tblPr firstRow="1" firstCol="1" bandRow="1"/>
              <a:tblGrid>
                <a:gridCol w="592855"/>
                <a:gridCol w="3511600"/>
                <a:gridCol w="3888432"/>
                <a:gridCol w="720080"/>
              </a:tblGrid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85C04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№</a:t>
                      </a:r>
                      <a:endParaRPr lang="ru-RU" sz="2400" dirty="0">
                        <a:solidFill>
                          <a:srgbClr val="085C04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85C04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Показатель</a:t>
                      </a:r>
                      <a:endParaRPr lang="ru-RU" sz="2400" dirty="0" smtClean="0">
                        <a:solidFill>
                          <a:srgbClr val="085C04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85C04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Объяснение</a:t>
                      </a:r>
                      <a:endParaRPr lang="ru-RU" sz="2400" b="1" dirty="0">
                        <a:solidFill>
                          <a:srgbClr val="085C04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85C04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Вес </a:t>
                      </a:r>
                      <a:endParaRPr lang="ru-RU" sz="2400" dirty="0">
                        <a:solidFill>
                          <a:srgbClr val="085C04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1.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Академическая</a:t>
                      </a:r>
                      <a:r>
                        <a:rPr lang="ru-RU" sz="20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экспертная оценка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Балл</a:t>
                      </a:r>
                      <a:r>
                        <a:rPr lang="ru-RU" sz="16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составлен на основания опроса специалистов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40%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Отзывы</a:t>
                      </a:r>
                      <a:r>
                        <a:rPr lang="ru-RU" sz="20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работодателей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Балл</a:t>
                      </a:r>
                      <a:r>
                        <a:rPr lang="ru-RU" sz="16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основан на ответах опроса работодателей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en-US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Соотношение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числа ППС</a:t>
                      </a: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к числу студентов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Балл</a:t>
                      </a:r>
                      <a:r>
                        <a:rPr lang="ru-RU" sz="16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основан  на соотношении числа студентов  к числу ППС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20%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4.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Цитируемость ППС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Балл</a:t>
                      </a:r>
                      <a:r>
                        <a:rPr lang="ru-RU" sz="16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основан  научной деятельности из расчета на размер научно-исследовательского аппарата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20%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5.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Иностранные ППС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Балл основан на пропорции иностранных ППС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5%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6.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Иностранные студенты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Балл основан на пропорции иностранных студентов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5%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ИТОГ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00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57072944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061341059"/>
              </p:ext>
            </p:extLst>
          </p:nvPr>
        </p:nvGraphicFramePr>
        <p:xfrm>
          <a:off x="539552" y="764704"/>
          <a:ext cx="8352928" cy="5832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283953653"/>
              </p:ext>
            </p:extLst>
          </p:nvPr>
        </p:nvGraphicFramePr>
        <p:xfrm>
          <a:off x="251520" y="809328"/>
          <a:ext cx="8892480" cy="6048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979712" y="188640"/>
            <a:ext cx="5112568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3A75A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9pPr>
          </a:lstStyle>
          <a:p>
            <a:r>
              <a:rPr lang="ru-RU" sz="32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КазНУ</a:t>
            </a:r>
            <a:r>
              <a:rPr lang="ru-RU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им. аль-</a:t>
            </a:r>
            <a:r>
              <a:rPr lang="ru-RU" sz="32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Фараби</a:t>
            </a:r>
            <a:endParaRPr lang="ru-RU" sz="3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536213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319751567"/>
              </p:ext>
            </p:extLst>
          </p:nvPr>
        </p:nvGraphicFramePr>
        <p:xfrm>
          <a:off x="827584" y="692696"/>
          <a:ext cx="7848872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831555884"/>
              </p:ext>
            </p:extLst>
          </p:nvPr>
        </p:nvGraphicFramePr>
        <p:xfrm>
          <a:off x="259678" y="593304"/>
          <a:ext cx="8856984" cy="62646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79712" y="116632"/>
            <a:ext cx="5112568" cy="648072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ЕНУ им. Л. Гумилева</a:t>
            </a:r>
            <a:endParaRPr lang="ru-RU" sz="3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577937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541216512"/>
              </p:ext>
            </p:extLst>
          </p:nvPr>
        </p:nvGraphicFramePr>
        <p:xfrm>
          <a:off x="256432" y="658101"/>
          <a:ext cx="8856984" cy="6192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79712" y="116632"/>
            <a:ext cx="5112568" cy="648072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АРГУ им. К. </a:t>
            </a:r>
            <a:r>
              <a:rPr lang="ru-RU" sz="32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Жубанова</a:t>
            </a:r>
            <a:endParaRPr lang="ru-RU" sz="3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586623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872773638"/>
              </p:ext>
            </p:extLst>
          </p:nvPr>
        </p:nvGraphicFramePr>
        <p:xfrm>
          <a:off x="395536" y="1124744"/>
          <a:ext cx="8496944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79712" y="260648"/>
            <a:ext cx="5112568" cy="648072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ЗКАТУ им. </a:t>
            </a:r>
            <a:r>
              <a:rPr lang="ru-RU" sz="32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Жангирхана</a:t>
            </a:r>
            <a:endParaRPr lang="ru-RU" sz="3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705298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332079056"/>
              </p:ext>
            </p:extLst>
          </p:nvPr>
        </p:nvGraphicFramePr>
        <p:xfrm>
          <a:off x="755576" y="1052736"/>
          <a:ext cx="7776864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979712" y="188640"/>
            <a:ext cx="5112568" cy="648072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ЗКГУ им. М. </a:t>
            </a:r>
            <a:r>
              <a:rPr lang="ru-RU" sz="32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Утемисова</a:t>
            </a:r>
            <a:endParaRPr lang="ru-RU" sz="3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672270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911366371"/>
              </p:ext>
            </p:extLst>
          </p:nvPr>
        </p:nvGraphicFramePr>
        <p:xfrm>
          <a:off x="323528" y="1268760"/>
          <a:ext cx="8568952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416824" cy="648072"/>
          </a:xfrm>
        </p:spPr>
        <p:txBody>
          <a:bodyPr/>
          <a:lstStyle/>
          <a:p>
            <a:pPr algn="ctr"/>
            <a:r>
              <a:rPr lang="ru-RU" sz="32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Атырауский</a:t>
            </a:r>
            <a:r>
              <a:rPr lang="ru-RU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институт нефти и газа</a:t>
            </a:r>
            <a:endParaRPr lang="ru-RU" sz="3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507558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361953302"/>
              </p:ext>
            </p:extLst>
          </p:nvPr>
        </p:nvGraphicFramePr>
        <p:xfrm>
          <a:off x="179512" y="980728"/>
          <a:ext cx="8640960" cy="56886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79712" y="116632"/>
            <a:ext cx="5112568" cy="648072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АГУ им. Х. </a:t>
            </a:r>
            <a:r>
              <a:rPr lang="ru-RU" sz="32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Досмухамедова</a:t>
            </a:r>
            <a:endParaRPr lang="ru-RU" sz="3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701594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535707177"/>
              </p:ext>
            </p:extLst>
          </p:nvPr>
        </p:nvGraphicFramePr>
        <p:xfrm>
          <a:off x="323528" y="1196752"/>
          <a:ext cx="8208911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7488832" cy="648072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Каспийский обществ. университет</a:t>
            </a:r>
            <a:endParaRPr lang="ru-RU" sz="3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135501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482316755"/>
              </p:ext>
            </p:extLst>
          </p:nvPr>
        </p:nvGraphicFramePr>
        <p:xfrm>
          <a:off x="179512" y="836712"/>
          <a:ext cx="8640960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79712" y="260648"/>
            <a:ext cx="5112568" cy="648072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АУ им. С. </a:t>
            </a:r>
            <a:r>
              <a:rPr lang="ru-RU" sz="32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Байшева</a:t>
            </a:r>
            <a:endParaRPr lang="ru-RU" sz="3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659908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296" r="21885" b="6466"/>
          <a:stretch/>
        </p:blipFill>
        <p:spPr bwMode="auto">
          <a:xfrm>
            <a:off x="1522310" y="1828732"/>
            <a:ext cx="7226154" cy="4336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3203848" y="1412776"/>
            <a:ext cx="1512168" cy="432048"/>
          </a:xfrm>
        </p:spPr>
        <p:txBody>
          <a:bodyPr/>
          <a:lstStyle/>
          <a:p>
            <a:pPr algn="ctr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Аккредитация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5940152" y="3212976"/>
            <a:ext cx="1512168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9pPr>
          </a:lstStyle>
          <a:p>
            <a:pPr algn="ctr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Студенты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914939" y="5661248"/>
            <a:ext cx="1512168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9pPr>
          </a:lstStyle>
          <a:p>
            <a:pPr algn="ctr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Выпускники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5428208" y="5805264"/>
            <a:ext cx="1656184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9pPr>
          </a:lstStyle>
          <a:p>
            <a:pPr algn="ctr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Академическая мобильность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323528" y="3284984"/>
            <a:ext cx="1512168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9pPr>
          </a:lstStyle>
          <a:p>
            <a:pPr algn="ctr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Научные публикации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71500" y="332656"/>
            <a:ext cx="8892988" cy="736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9pPr>
          </a:lstStyle>
          <a:p>
            <a:pPr algn="ctr"/>
            <a:r>
              <a:rPr lang="ru-RU" sz="2400" b="1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Казахская национальная академия искусств им. Т </a:t>
            </a:r>
            <a:r>
              <a:rPr lang="ru-RU" sz="2400" b="1" dirty="0" err="1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Жургенова</a:t>
            </a:r>
            <a:endParaRPr lang="ru-RU" sz="2400" b="1" dirty="0" smtClean="0">
              <a:solidFill>
                <a:srgbClr val="0066FF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CC3300"/>
                </a:solidFill>
                <a:latin typeface="Calibri" pitchFamily="34" charset="0"/>
                <a:cs typeface="Calibri" pitchFamily="34" charset="0"/>
              </a:rPr>
              <a:t>Казахская национальная консерватория им. </a:t>
            </a:r>
            <a:r>
              <a:rPr lang="ru-RU" sz="2400" b="1" dirty="0" err="1" smtClean="0">
                <a:solidFill>
                  <a:srgbClr val="CC3300"/>
                </a:solidFill>
                <a:latin typeface="Calibri" pitchFamily="34" charset="0"/>
                <a:cs typeface="Calibri" pitchFamily="34" charset="0"/>
              </a:rPr>
              <a:t>Курмангазы</a:t>
            </a:r>
            <a:endParaRPr lang="ru-RU" sz="2400" b="1" dirty="0">
              <a:solidFill>
                <a:srgbClr val="CC33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348476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99120"/>
            <a:ext cx="8244408" cy="60960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Национальный рейтинг университетов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44824"/>
            <a:ext cx="8712968" cy="4798886"/>
          </a:xfrm>
        </p:spPr>
        <p:txBody>
          <a:bodyPr/>
          <a:lstStyle/>
          <a:p>
            <a:pPr marL="324000" indent="-255588">
              <a:spcBef>
                <a:spcPts val="1200"/>
              </a:spcBef>
              <a:spcAft>
                <a:spcPts val="1200"/>
              </a:spcAft>
              <a:buSzPct val="100000"/>
            </a:pPr>
            <a:r>
              <a:rPr lang="en-US" sz="2000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Perspektywy</a:t>
            </a: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(Poland)</a:t>
            </a:r>
            <a:endParaRPr lang="ru-RU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marL="324000" indent="-255588">
              <a:spcBef>
                <a:spcPts val="1200"/>
              </a:spcBef>
              <a:spcAft>
                <a:spcPts val="1200"/>
              </a:spcAft>
              <a:buSzPct val="100000"/>
            </a:pP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CHE (Center for </a:t>
            </a:r>
            <a:r>
              <a:rPr lang="en-US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Higher Education </a:t>
            </a: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Development) - Germany</a:t>
            </a:r>
            <a:endParaRPr lang="ru-RU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marL="324000" indent="-255588">
              <a:spcBef>
                <a:spcPts val="1200"/>
              </a:spcBef>
              <a:spcAft>
                <a:spcPts val="1200"/>
              </a:spcAft>
              <a:buSzPct val="100000"/>
            </a:pP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МОН РФ</a:t>
            </a:r>
            <a:endParaRPr lang="en-US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marL="324000" indent="-255588">
              <a:spcBef>
                <a:spcPts val="1200"/>
              </a:spcBef>
              <a:spcAft>
                <a:spcPts val="1200"/>
              </a:spcAft>
              <a:buSzPct val="100000"/>
            </a:pP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Независимое агентство по обеспечению качества образования (НКАОКО)</a:t>
            </a:r>
          </a:p>
          <a:p>
            <a:pPr marL="324000" indent="-255588">
              <a:spcBef>
                <a:spcPts val="1200"/>
              </a:spcBef>
              <a:spcAft>
                <a:spcPts val="1200"/>
              </a:spcAft>
              <a:buSzPct val="100000"/>
            </a:pP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Центр Болонского процесса и академической мобильности</a:t>
            </a:r>
          </a:p>
          <a:p>
            <a:pPr marL="324000" indent="-255588">
              <a:spcBef>
                <a:spcPts val="1200"/>
              </a:spcBef>
              <a:spcAft>
                <a:spcPts val="1200"/>
              </a:spcAft>
              <a:buSzPct val="100000"/>
            </a:pP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Независимое агентство аккредитации и рейтинга </a:t>
            </a: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НААР</a:t>
            </a: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marL="324000" indent="-255588">
              <a:spcBef>
                <a:spcPts val="1200"/>
              </a:spcBef>
              <a:spcAft>
                <a:spcPts val="1200"/>
              </a:spcAft>
              <a:buSzPct val="100000"/>
              <a:buNone/>
            </a:pPr>
            <a:r>
              <a:rPr lang="ru-RU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</a:t>
            </a:r>
            <a:r>
              <a:rPr lang="ru-RU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2014 – </a:t>
            </a:r>
            <a:r>
              <a:rPr lang="ru-RU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37 Вузов</a:t>
            </a:r>
            <a:endParaRPr lang="en-US" sz="20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324000" indent="-255588">
              <a:spcBef>
                <a:spcPts val="1200"/>
              </a:spcBef>
              <a:spcAft>
                <a:spcPts val="1200"/>
              </a:spcAft>
              <a:buSzPct val="100000"/>
              <a:buNone/>
            </a:pPr>
            <a:r>
              <a:rPr lang="en-US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</a:t>
            </a:r>
            <a:r>
              <a:rPr lang="ru-RU" sz="200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2015 – 55 Вузов</a:t>
            </a:r>
            <a:endParaRPr lang="ru-RU" sz="20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324000">
              <a:spcBef>
                <a:spcPts val="1200"/>
              </a:spcBef>
              <a:spcAft>
                <a:spcPts val="1200"/>
              </a:spcAft>
              <a:buSzPct val="100000"/>
            </a:pPr>
            <a:endParaRPr lang="ru-RU" sz="20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3140074" y="1052736"/>
            <a:ext cx="5832475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179512" y="1124744"/>
            <a:ext cx="6327775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32524902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7864" y="188640"/>
            <a:ext cx="4608512" cy="60960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Творческие вузы</a:t>
            </a:r>
            <a:endParaRPr lang="ru-RU" sz="24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90600"/>
            <a:ext cx="8591872" cy="5462736"/>
          </a:xfrm>
        </p:spPr>
        <p:txBody>
          <a:bodyPr/>
          <a:lstStyle/>
          <a:p>
            <a:pPr marL="0" indent="0">
              <a:buSzPct val="100000"/>
              <a:buNone/>
            </a:pPr>
            <a:r>
              <a:rPr lang="ru-RU" sz="20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Показатели и критерии по творческим вузам за последние 3 года:</a:t>
            </a:r>
          </a:p>
          <a:p>
            <a:pPr marL="0" indent="0">
              <a:buSzPct val="100000"/>
              <a:buNone/>
            </a:pPr>
            <a:r>
              <a:rPr lang="ru-RU" sz="1400" dirty="0">
                <a:latin typeface="Calibri" pitchFamily="34" charset="0"/>
                <a:cs typeface="Calibri" pitchFamily="34" charset="0"/>
              </a:rPr>
              <a:t> </a:t>
            </a:r>
          </a:p>
          <a:p>
            <a:pPr lvl="0">
              <a:buSzPct val="100000"/>
            </a:pPr>
            <a:r>
              <a:rPr lang="ru-RU" sz="2000" dirty="0">
                <a:latin typeface="Calibri" pitchFamily="34" charset="0"/>
                <a:cs typeface="Calibri" pitchFamily="34" charset="0"/>
              </a:rPr>
              <a:t>Работа над фильмом  на уровне Республики Казахстан (режиссер-постановщик, исполнитель ролей, оператор, дубляж) (представить подтверждающие документы);</a:t>
            </a:r>
          </a:p>
          <a:p>
            <a:pPr marL="0" indent="0">
              <a:buSzPct val="100000"/>
              <a:buNone/>
            </a:pPr>
            <a:r>
              <a:rPr lang="ru-RU" sz="2000" dirty="0">
                <a:latin typeface="Calibri" pitchFamily="34" charset="0"/>
                <a:cs typeface="Calibri" pitchFamily="34" charset="0"/>
              </a:rPr>
              <a:t> </a:t>
            </a:r>
          </a:p>
          <a:p>
            <a:pPr lvl="0">
              <a:buSzPct val="100000"/>
            </a:pPr>
            <a:r>
              <a:rPr lang="ru-RU" sz="2000" dirty="0">
                <a:latin typeface="Calibri" pitchFamily="34" charset="0"/>
                <a:cs typeface="Calibri" pitchFamily="34" charset="0"/>
              </a:rPr>
              <a:t>Выполнение Государственных заказов  Республики Казахстан по изобразительному искусству, скульптуре и дизайну (представить подтверждающие документы);</a:t>
            </a:r>
          </a:p>
          <a:p>
            <a:pPr marL="0" indent="0">
              <a:buSzPct val="100000"/>
              <a:buNone/>
            </a:pPr>
            <a:r>
              <a:rPr lang="ru-RU" sz="2000" dirty="0">
                <a:latin typeface="Calibri" pitchFamily="34" charset="0"/>
                <a:cs typeface="Calibri" pitchFamily="34" charset="0"/>
              </a:rPr>
              <a:t> </a:t>
            </a:r>
          </a:p>
          <a:p>
            <a:pPr lvl="0">
              <a:buSzPct val="100000"/>
            </a:pPr>
            <a:r>
              <a:rPr lang="ru-RU" sz="2000" dirty="0">
                <a:latin typeface="Calibri" pitchFamily="34" charset="0"/>
                <a:cs typeface="Calibri" pitchFamily="34" charset="0"/>
              </a:rPr>
              <a:t> Участие на международных творческих фестивалях,  пленэрах  и </a:t>
            </a:r>
            <a:r>
              <a:rPr lang="ru-RU" sz="2000" dirty="0" err="1">
                <a:latin typeface="Calibri" pitchFamily="34" charset="0"/>
                <a:cs typeface="Calibri" pitchFamily="34" charset="0"/>
              </a:rPr>
              <a:t>биенале</a:t>
            </a:r>
            <a:r>
              <a:rPr lang="ru-RU" sz="2000" dirty="0">
                <a:latin typeface="Calibri" pitchFamily="34" charset="0"/>
                <a:cs typeface="Calibri" pitchFamily="34" charset="0"/>
              </a:rPr>
              <a:t> (представить подтверждающие документы);</a:t>
            </a:r>
          </a:p>
          <a:p>
            <a:pPr marL="0" indent="0">
              <a:buSzPct val="100000"/>
              <a:buNone/>
            </a:pPr>
            <a:endParaRPr lang="ru-RU" sz="2000" dirty="0">
              <a:latin typeface="Calibri" pitchFamily="34" charset="0"/>
              <a:cs typeface="Calibri" pitchFamily="34" charset="0"/>
            </a:endParaRPr>
          </a:p>
          <a:p>
            <a:pPr lvl="0">
              <a:buSzPct val="100000"/>
            </a:pPr>
            <a:r>
              <a:rPr lang="ru-RU" sz="2000" dirty="0">
                <a:latin typeface="Calibri" pitchFamily="34" charset="0"/>
                <a:cs typeface="Calibri" pitchFamily="34" charset="0"/>
              </a:rPr>
              <a:t>Постановка и участие в спектаклях  на уровне Республики Казахстан (представить подтверждающие документы);</a:t>
            </a:r>
          </a:p>
          <a:p>
            <a:pPr>
              <a:buSzPct val="100000"/>
            </a:pPr>
            <a:endParaRPr lang="ru-RU" sz="20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2681697"/>
      </p:ext>
    </p:extLst>
  </p:cSld>
  <p:clrMapOvr>
    <a:masterClrMapping/>
  </p:clrMapOvr>
  <p:transition spd="med">
    <p:fade thruBlk="1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60648"/>
            <a:ext cx="5112568" cy="648072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Выводы</a:t>
            </a:r>
            <a:endParaRPr lang="ru-RU" sz="3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236190" y="1340767"/>
            <a:ext cx="8736360" cy="5040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9pPr>
          </a:lstStyle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Программа позволяет осуществить ранжирования по уровням подготовки специалистов:</a:t>
            </a:r>
          </a:p>
          <a:p>
            <a:pPr marL="342900" indent="280988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6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Бакалавриат</a:t>
            </a:r>
            <a:r>
              <a:rPr lang="ru-RU" sz="16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: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 вузов по  специальностям </a:t>
            </a:r>
            <a:r>
              <a:rPr lang="ru-RU" sz="1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(образовательных 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программ)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вузов РК по </a:t>
            </a:r>
            <a:r>
              <a:rPr lang="ru-RU" sz="1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направлению подготовки  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(образование, естественно-научные и т.д.,)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 вузов по </a:t>
            </a:r>
            <a:r>
              <a:rPr lang="ru-RU" sz="14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бакалавриат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marL="620713" indent="-261938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6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Магистратура:</a:t>
            </a:r>
            <a:r>
              <a:rPr lang="ru-RU" sz="16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 вузов по  специальностям (образовательных программ)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вузов РК по направлению подготовки  (образование, </a:t>
            </a:r>
            <a:r>
              <a:rPr lang="ru-RU" sz="14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естественно-научные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и т.д.,)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 вузов по магистратуре.</a:t>
            </a:r>
          </a:p>
          <a:p>
            <a:pPr marL="620713" indent="-261938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US" sz="16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PhD)</a:t>
            </a:r>
            <a:r>
              <a:rPr lang="ru-RU" sz="16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:</a:t>
            </a:r>
            <a:r>
              <a:rPr lang="ru-RU" sz="16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 вузов по  специальностям (образовательных программ)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вузов РК по направлению подготовки  (образование, </a:t>
            </a:r>
            <a:r>
              <a:rPr lang="ru-RU" sz="14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естественно-научные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и т.д.,)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 вузов по </a:t>
            </a:r>
            <a:r>
              <a:rPr lang="en-US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PhD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ru-RU" sz="14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Генеральный рейтинг вузов </a:t>
            </a:r>
            <a:r>
              <a:rPr lang="ru-RU" sz="1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Республики 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Казахстан</a:t>
            </a:r>
            <a:r>
              <a:rPr lang="en-US" sz="1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ru-RU" sz="14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marL="620713" indent="-261938">
              <a:spcBef>
                <a:spcPts val="6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Генеральный рейтинг преподавателей вузов Республики Казахстан 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преподавателей отдельных вузов Республики </a:t>
            </a:r>
            <a:r>
              <a:rPr lang="ru-RU" sz="1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Казахстан. 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1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О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бъективность данных  производится компьютерной программой из база данных республиканских  и международных  информационных ресурсов, и поэтому не требуется их бумажное сопровождение.  </a:t>
            </a:r>
            <a:endParaRPr lang="en-US" sz="14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" name="Picture 2" descr="4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067" t="28421" r="21144" b="42143"/>
          <a:stretch>
            <a:fillRect/>
          </a:stretch>
        </p:blipFill>
        <p:spPr bwMode="auto">
          <a:xfrm>
            <a:off x="467544" y="44624"/>
            <a:ext cx="1026742" cy="929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179512" y="1124744"/>
            <a:ext cx="6327775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140075" y="1052736"/>
            <a:ext cx="5832475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7550169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76200"/>
            <a:ext cx="7128792" cy="6096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Алгоритм регистрации вуза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096" y="692696"/>
            <a:ext cx="8915400" cy="6165304"/>
          </a:xfrm>
          <a:solidFill>
            <a:srgbClr val="FFFF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363538" indent="-363538">
              <a:spcBef>
                <a:spcPts val="0"/>
              </a:spcBef>
              <a:spcAft>
                <a:spcPts val="600"/>
              </a:spcAft>
              <a:buSzPct val="100000"/>
              <a:buFont typeface="+mj-lt"/>
              <a:buAutoNum type="arabicPeriod"/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Для участия в ранжирования 2015 года вуз официально обращается в НААР по электронному адресу: </a:t>
            </a:r>
            <a:r>
              <a:rPr lang="en-US" sz="2000" dirty="0" smtClean="0">
                <a:latin typeface="Calibri" pitchFamily="34" charset="0"/>
                <a:cs typeface="Calibri" pitchFamily="34" charset="0"/>
                <a:hlinkClick r:id="rId2"/>
              </a:rPr>
              <a:t>rating.naar@mail.ru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 marL="363538" indent="-363538">
              <a:buSzPct val="100000"/>
              <a:buFont typeface="+mj-lt"/>
              <a:buAutoNum type="arabicPeriod"/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ВУЗ в ответ получит:</a:t>
            </a:r>
          </a:p>
          <a:p>
            <a:pPr marL="536575" indent="276225">
              <a:buSzPct val="100000"/>
              <a:buFont typeface="Wingdings" pitchFamily="2" charset="2"/>
              <a:buChar char="ü"/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Регистрационный ключ (напр. 12345678)</a:t>
            </a:r>
          </a:p>
          <a:p>
            <a:pPr marL="536575" indent="276225">
              <a:buSzPct val="100000"/>
              <a:buFont typeface="Wingdings" pitchFamily="2" charset="2"/>
              <a:buChar char="ü"/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Адрес сайта: </a:t>
            </a:r>
            <a:r>
              <a:rPr lang="en-US" sz="2000" dirty="0" smtClean="0">
                <a:latin typeface="Calibri" pitchFamily="34" charset="0"/>
                <a:cs typeface="Calibri" pitchFamily="34" charset="0"/>
                <a:hlinkClick r:id="rId3"/>
              </a:rPr>
              <a:t>www.rating.iaar.kz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 marL="536575" indent="276225">
              <a:buSzPct val="100000"/>
              <a:buFont typeface="Wingdings" pitchFamily="2" charset="2"/>
              <a:buChar char="ü"/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Краткая инструкция по регистрации</a:t>
            </a:r>
          </a:p>
          <a:p>
            <a:pPr marL="457200" indent="-457200">
              <a:buSzPct val="100000"/>
              <a:buAutoNum type="arabicPeriod" startAt="3"/>
              <a:tabLst>
                <a:tab pos="363538" algn="l"/>
              </a:tabLst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Регистрация вуза</a:t>
            </a:r>
          </a:p>
          <a:p>
            <a:pPr marL="0" indent="0">
              <a:buSzPct val="100000"/>
              <a:buNone/>
              <a:tabLst>
                <a:tab pos="363538" algn="l"/>
              </a:tabLst>
            </a:pPr>
            <a:r>
              <a:rPr lang="ru-RU" sz="2000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dirty="0" smtClean="0">
                <a:latin typeface="Calibri" pitchFamily="34" charset="0"/>
                <a:cs typeface="Calibri" pitchFamily="34" charset="0"/>
              </a:rPr>
              <a:t>         1.  Зайти в сайт:  </a:t>
            </a:r>
            <a:r>
              <a:rPr lang="en-US" sz="2000" dirty="0">
                <a:latin typeface="Calibri" pitchFamily="34" charset="0"/>
                <a:cs typeface="Calibri" pitchFamily="34" charset="0"/>
                <a:hlinkClick r:id="rId3"/>
              </a:rPr>
              <a:t>www.rating.iaar.kz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 </a:t>
            </a:r>
            <a:endParaRPr lang="ru-RU" sz="200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SzPct val="100000"/>
              <a:buNone/>
              <a:tabLst>
                <a:tab pos="363538" algn="l"/>
              </a:tabLst>
            </a:pPr>
            <a:r>
              <a:rPr lang="ru-RU" sz="2000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dirty="0" smtClean="0">
                <a:latin typeface="Calibri" pitchFamily="34" charset="0"/>
                <a:cs typeface="Calibri" pitchFamily="34" charset="0"/>
              </a:rPr>
              <a:t>         2.  Регистрация (клик)</a:t>
            </a:r>
          </a:p>
          <a:p>
            <a:pPr marL="0" indent="0">
              <a:buSzPct val="100000"/>
              <a:buNone/>
              <a:tabLst>
                <a:tab pos="363538" algn="l"/>
              </a:tabLst>
            </a:pPr>
            <a:r>
              <a:rPr lang="ru-RU" sz="2000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dirty="0" smtClean="0">
                <a:latin typeface="Calibri" pitchFamily="34" charset="0"/>
                <a:cs typeface="Calibri" pitchFamily="34" charset="0"/>
              </a:rPr>
              <a:t>         3.  Ввести регистрационный ключ: (напр. 12345678), </a:t>
            </a:r>
            <a:r>
              <a:rPr lang="ru-RU" sz="2000" dirty="0">
                <a:latin typeface="Calibri" pitchFamily="34" charset="0"/>
                <a:cs typeface="Calibri" pitchFamily="34" charset="0"/>
              </a:rPr>
              <a:t>(клик)</a:t>
            </a:r>
          </a:p>
          <a:p>
            <a:pPr marL="0" indent="0">
              <a:buSzPct val="100000"/>
              <a:buNone/>
              <a:tabLst>
                <a:tab pos="363538" algn="l"/>
              </a:tabLst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          4. Отрывается регистрационный лист:</a:t>
            </a:r>
          </a:p>
          <a:p>
            <a:pPr marL="1243013">
              <a:spcBef>
                <a:spcPts val="0"/>
              </a:spcBef>
              <a:buSzPct val="100000"/>
              <a:buFont typeface="Wingdings" pitchFamily="2" charset="2"/>
              <a:buChar char="ü"/>
              <a:tabLst>
                <a:tab pos="363538" algn="l"/>
              </a:tabLst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Название вуза</a:t>
            </a:r>
          </a:p>
          <a:p>
            <a:pPr marL="1243013">
              <a:spcBef>
                <a:spcPts val="0"/>
              </a:spcBef>
              <a:buSzPct val="100000"/>
              <a:buFont typeface="Wingdings" pitchFamily="2" charset="2"/>
              <a:buChar char="ü"/>
              <a:tabLst>
                <a:tab pos="363538" algn="l"/>
              </a:tabLst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Ответственный за заполнения</a:t>
            </a:r>
          </a:p>
          <a:p>
            <a:pPr marL="1243013">
              <a:spcBef>
                <a:spcPts val="0"/>
              </a:spcBef>
              <a:buSzPct val="100000"/>
              <a:buFont typeface="Wingdings" pitchFamily="2" charset="2"/>
              <a:buChar char="ü"/>
              <a:tabLst>
                <a:tab pos="363538" algn="l"/>
              </a:tabLst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Ректор вуза</a:t>
            </a:r>
          </a:p>
          <a:p>
            <a:pPr marL="1243013">
              <a:spcBef>
                <a:spcPts val="0"/>
              </a:spcBef>
              <a:buSzPct val="100000"/>
              <a:buFont typeface="Wingdings" pitchFamily="2" charset="2"/>
              <a:buChar char="ü"/>
              <a:tabLst>
                <a:tab pos="363538" algn="l"/>
              </a:tabLst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Логин вуза: </a:t>
            </a:r>
          </a:p>
          <a:p>
            <a:pPr marL="1243013">
              <a:spcBef>
                <a:spcPts val="0"/>
              </a:spcBef>
              <a:buSzPct val="100000"/>
              <a:buFont typeface="Wingdings" pitchFamily="2" charset="2"/>
              <a:buChar char="ü"/>
              <a:tabLst>
                <a:tab pos="363538" algn="l"/>
              </a:tabLst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Пароль вуза</a:t>
            </a:r>
          </a:p>
          <a:p>
            <a:pPr marL="900113" indent="0">
              <a:spcBef>
                <a:spcPts val="600"/>
              </a:spcBef>
              <a:spcAft>
                <a:spcPts val="600"/>
              </a:spcAft>
              <a:buSzPct val="100000"/>
              <a:buNone/>
              <a:tabLst>
                <a:tab pos="363538" algn="l"/>
              </a:tabLst>
            </a:pPr>
            <a:r>
              <a:rPr lang="ru-RU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ВУЗ зарегистрирован для ранжирования</a:t>
            </a:r>
          </a:p>
          <a:p>
            <a:pPr marL="1243013">
              <a:buSzPct val="100000"/>
              <a:buFont typeface="Wingdings" pitchFamily="2" charset="2"/>
              <a:buChar char="ü"/>
              <a:tabLst>
                <a:tab pos="363538" algn="l"/>
              </a:tabLst>
            </a:pPr>
            <a:endParaRPr lang="en-US" sz="2000" dirty="0">
              <a:latin typeface="Calibri" pitchFamily="34" charset="0"/>
              <a:cs typeface="Calibri" pitchFamily="34" charset="0"/>
            </a:endParaRPr>
          </a:p>
          <a:p>
            <a:pPr marL="0" indent="0">
              <a:buSzPct val="100000"/>
              <a:buNone/>
              <a:tabLst>
                <a:tab pos="363538" algn="l"/>
              </a:tabLst>
            </a:pPr>
            <a:endParaRPr lang="ru-RU" sz="200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SzPct val="100000"/>
              <a:buNone/>
              <a:tabLst>
                <a:tab pos="363538" algn="l"/>
              </a:tabLst>
            </a:pPr>
            <a:endParaRPr lang="ru-RU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87824" y="5733256"/>
            <a:ext cx="4176464" cy="21602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Набирает вуз (</a:t>
            </a:r>
            <a:r>
              <a:rPr lang="en-U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BEK</a:t>
            </a:r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ru-RU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87824" y="6021288"/>
            <a:ext cx="4176464" cy="21602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Набирает вуз</a:t>
            </a:r>
            <a:r>
              <a:rPr lang="en-U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(BEK)</a:t>
            </a:r>
            <a:endParaRPr lang="ru-RU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366947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155104"/>
            <a:ext cx="6840760" cy="6096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Заполнение ранжирования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052736"/>
            <a:ext cx="8735888" cy="5688632"/>
          </a:xfrm>
        </p:spPr>
        <p:txBody>
          <a:bodyPr/>
          <a:lstStyle/>
          <a:p>
            <a:pPr marL="174625" indent="-174625">
              <a:spcBef>
                <a:spcPts val="0"/>
              </a:spcBef>
              <a:buSzPct val="100000"/>
              <a:buNone/>
              <a:tabLst>
                <a:tab pos="363538" algn="l"/>
              </a:tabLst>
            </a:pPr>
            <a:r>
              <a:rPr lang="ru-RU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      </a:t>
            </a:r>
            <a:r>
              <a:rPr lang="ru-RU" dirty="0" err="1" smtClean="0">
                <a:latin typeface="Calibri" pitchFamily="34" charset="0"/>
                <a:cs typeface="Calibri" pitchFamily="34" charset="0"/>
              </a:rPr>
              <a:t>Заполнени</a:t>
            </a:r>
            <a:r>
              <a:rPr lang="kk-KZ" dirty="0">
                <a:latin typeface="Calibri" pitchFamily="34" charset="0"/>
                <a:cs typeface="Calibri" pitchFamily="34" charset="0"/>
              </a:rPr>
              <a:t>е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 данных вуза:</a:t>
            </a:r>
          </a:p>
          <a:p>
            <a:pPr marL="457200" indent="355600">
              <a:spcBef>
                <a:spcPts val="1200"/>
              </a:spcBef>
              <a:spcAft>
                <a:spcPts val="1200"/>
              </a:spcAft>
              <a:buSzPct val="100000"/>
              <a:buFont typeface="+mj-lt"/>
              <a:buAutoNum type="arabicPeriod"/>
              <a:tabLst>
                <a:tab pos="812800" algn="l"/>
              </a:tabLst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Зайти в сайт:  </a:t>
            </a:r>
            <a:r>
              <a:rPr lang="en-US" sz="2000" dirty="0" smtClean="0">
                <a:latin typeface="Calibri" pitchFamily="34" charset="0"/>
                <a:cs typeface="Calibri" pitchFamily="34" charset="0"/>
                <a:hlinkClick r:id="rId2"/>
              </a:rPr>
              <a:t>www.rating.iaar.kz</a:t>
            </a:r>
            <a:endParaRPr lang="ru-RU" sz="2000" dirty="0" smtClean="0">
              <a:latin typeface="Calibri" pitchFamily="34" charset="0"/>
              <a:cs typeface="Calibri" pitchFamily="34" charset="0"/>
            </a:endParaRPr>
          </a:p>
          <a:p>
            <a:pPr marL="457200" indent="355600">
              <a:spcBef>
                <a:spcPts val="1200"/>
              </a:spcBef>
              <a:spcAft>
                <a:spcPts val="1200"/>
              </a:spcAft>
              <a:buSzPct val="100000"/>
              <a:buFont typeface="+mj-lt"/>
              <a:buAutoNum type="arabicPeriod"/>
              <a:tabLst>
                <a:tab pos="812800" algn="l"/>
              </a:tabLst>
            </a:pPr>
            <a:r>
              <a:rPr lang="ru-RU" sz="2000" dirty="0">
                <a:latin typeface="Calibri" pitchFamily="34" charset="0"/>
                <a:cs typeface="Calibri" pitchFamily="34" charset="0"/>
              </a:rPr>
              <a:t>Ввести Логин вуза: </a:t>
            </a:r>
            <a:endParaRPr lang="ru-RU" sz="2000" dirty="0" smtClean="0">
              <a:latin typeface="Calibri" pitchFamily="34" charset="0"/>
              <a:cs typeface="Calibri" pitchFamily="34" charset="0"/>
            </a:endParaRPr>
          </a:p>
          <a:p>
            <a:pPr marL="457200" indent="355600">
              <a:spcBef>
                <a:spcPts val="1200"/>
              </a:spcBef>
              <a:spcAft>
                <a:spcPts val="1200"/>
              </a:spcAft>
              <a:buSzPct val="100000"/>
              <a:buFont typeface="+mj-lt"/>
              <a:buAutoNum type="arabicPeriod"/>
              <a:tabLst>
                <a:tab pos="812800" algn="l"/>
              </a:tabLst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Ввести Пароль вуза</a:t>
            </a:r>
          </a:p>
          <a:p>
            <a:pPr marL="457200" indent="355600">
              <a:spcBef>
                <a:spcPts val="600"/>
              </a:spcBef>
              <a:spcAft>
                <a:spcPts val="600"/>
              </a:spcAft>
              <a:buSzPct val="100000"/>
              <a:buFont typeface="+mj-lt"/>
              <a:buAutoNum type="arabicPeriod"/>
              <a:tabLst>
                <a:tab pos="812800" algn="l"/>
              </a:tabLst>
            </a:pPr>
            <a:r>
              <a:rPr lang="ru-RU" sz="2000" dirty="0">
                <a:latin typeface="Calibri" pitchFamily="34" charset="0"/>
                <a:cs typeface="Calibri" pitchFamily="34" charset="0"/>
              </a:rPr>
              <a:t>Отрывается  лист для заполнения данных Вашего вуза: </a:t>
            </a:r>
            <a:endParaRPr lang="ru-RU" sz="2000" dirty="0" smtClean="0">
              <a:latin typeface="Calibri" pitchFamily="34" charset="0"/>
              <a:cs typeface="Calibri" pitchFamily="34" charset="0"/>
            </a:endParaRPr>
          </a:p>
          <a:p>
            <a:pPr marL="987425" indent="274638">
              <a:spcBef>
                <a:spcPts val="0"/>
              </a:spcBef>
              <a:spcAft>
                <a:spcPts val="0"/>
              </a:spcAft>
              <a:buSzPct val="100000"/>
              <a:buFont typeface="Wingdings" pitchFamily="2" charset="2"/>
              <a:buChar char="ü"/>
              <a:tabLst>
                <a:tab pos="812800" algn="l"/>
              </a:tabLst>
            </a:pPr>
            <a:r>
              <a:rPr lang="ru-RU" sz="2000" dirty="0" err="1" smtClean="0">
                <a:latin typeface="Calibri" pitchFamily="34" charset="0"/>
                <a:cs typeface="Calibri" pitchFamily="34" charset="0"/>
              </a:rPr>
              <a:t>Бакалавриат</a:t>
            </a:r>
            <a:r>
              <a:rPr lang="ru-RU" sz="2000" dirty="0" smtClean="0">
                <a:latin typeface="Calibri" pitchFamily="34" charset="0"/>
                <a:cs typeface="Calibri" pitchFamily="34" charset="0"/>
              </a:rPr>
              <a:t> (направление подготовки и ОП)</a:t>
            </a:r>
          </a:p>
          <a:p>
            <a:pPr marL="987425" indent="274638">
              <a:spcBef>
                <a:spcPts val="0"/>
              </a:spcBef>
              <a:spcAft>
                <a:spcPts val="0"/>
              </a:spcAft>
              <a:buSzPct val="100000"/>
              <a:buFont typeface="Wingdings" pitchFamily="2" charset="2"/>
              <a:buChar char="ü"/>
              <a:tabLst>
                <a:tab pos="812800" algn="l"/>
              </a:tabLst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Магистратура </a:t>
            </a:r>
            <a:r>
              <a:rPr lang="ru-RU" sz="2000" dirty="0">
                <a:latin typeface="Calibri" pitchFamily="34" charset="0"/>
                <a:cs typeface="Calibri" pitchFamily="34" charset="0"/>
              </a:rPr>
              <a:t>(направление подготовки и ОП</a:t>
            </a:r>
            <a:r>
              <a:rPr lang="ru-RU" sz="2000" dirty="0" smtClean="0">
                <a:latin typeface="Calibri" pitchFamily="34" charset="0"/>
                <a:cs typeface="Calibri" pitchFamily="34" charset="0"/>
              </a:rPr>
              <a:t>)</a:t>
            </a:r>
          </a:p>
          <a:p>
            <a:pPr marL="987425" indent="274638">
              <a:spcBef>
                <a:spcPts val="0"/>
              </a:spcBef>
              <a:spcAft>
                <a:spcPts val="0"/>
              </a:spcAft>
              <a:buSzPct val="100000"/>
              <a:buFont typeface="Wingdings" pitchFamily="2" charset="2"/>
              <a:buChar char="ü"/>
              <a:tabLst>
                <a:tab pos="812800" algn="l"/>
              </a:tabLst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Докторантура</a:t>
            </a:r>
            <a:r>
              <a:rPr lang="ru-RU" sz="2000" dirty="0">
                <a:latin typeface="Calibri" pitchFamily="34" charset="0"/>
                <a:cs typeface="Calibri" pitchFamily="34" charset="0"/>
              </a:rPr>
              <a:t>(направление подготовки и ОП</a:t>
            </a:r>
            <a:r>
              <a:rPr lang="ru-RU" sz="2000" dirty="0" smtClean="0">
                <a:latin typeface="Calibri" pitchFamily="34" charset="0"/>
                <a:cs typeface="Calibri" pitchFamily="34" charset="0"/>
              </a:rPr>
              <a:t>)</a:t>
            </a:r>
            <a:endParaRPr lang="ru-RU" sz="2000" dirty="0">
              <a:latin typeface="Calibri" pitchFamily="34" charset="0"/>
              <a:cs typeface="Calibri" pitchFamily="34" charset="0"/>
            </a:endParaRPr>
          </a:p>
          <a:p>
            <a:pPr marL="987425" indent="0" algn="ctr">
              <a:spcBef>
                <a:spcPts val="1200"/>
              </a:spcBef>
              <a:spcAft>
                <a:spcPts val="1200"/>
              </a:spcAft>
              <a:buSzPct val="100000"/>
              <a:buNone/>
              <a:tabLst>
                <a:tab pos="812800" algn="l"/>
              </a:tabLst>
            </a:pPr>
            <a:r>
              <a:rPr lang="ru-RU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ВНИМАНИЕ</a:t>
            </a:r>
          </a:p>
          <a:p>
            <a:pPr marL="536575" indent="-361950">
              <a:spcBef>
                <a:spcPts val="0"/>
              </a:spcBef>
              <a:spcAft>
                <a:spcPts val="0"/>
              </a:spcAft>
              <a:buSzPct val="100000"/>
              <a:buAutoNum type="arabicPeriod"/>
              <a:tabLst>
                <a:tab pos="812800" algn="l"/>
              </a:tabLst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Можно параллельно  заполнять по всем  ОП (Бак., Маг., Док.)</a:t>
            </a:r>
          </a:p>
          <a:p>
            <a:pPr marL="536575" indent="-361950">
              <a:spcBef>
                <a:spcPts val="0"/>
              </a:spcBef>
              <a:spcAft>
                <a:spcPts val="0"/>
              </a:spcAft>
              <a:buSzPct val="100000"/>
              <a:buAutoNum type="arabicPeriod"/>
              <a:tabLst>
                <a:tab pos="812800" algn="l"/>
              </a:tabLst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Можно прерывать и продолжать заполнение на следующий день</a:t>
            </a:r>
          </a:p>
          <a:p>
            <a:pPr marL="536575" indent="-361950">
              <a:spcBef>
                <a:spcPts val="0"/>
              </a:spcBef>
              <a:spcAft>
                <a:spcPts val="0"/>
              </a:spcAft>
              <a:buSzPct val="100000"/>
              <a:buAutoNum type="arabicPeriod"/>
              <a:tabLst>
                <a:tab pos="812800" algn="l"/>
              </a:tabLst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Срок заполнения активен в соответствии с периодом ранжирования вузов. Например:  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с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1</a:t>
            </a:r>
            <a:r>
              <a:rPr lang="en-US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5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февраля по </a:t>
            </a:r>
            <a:r>
              <a:rPr lang="en-US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3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1  марта 2016 года.</a:t>
            </a:r>
          </a:p>
          <a:p>
            <a:pPr marL="536575" indent="-361950">
              <a:spcBef>
                <a:spcPts val="0"/>
              </a:spcBef>
              <a:spcAft>
                <a:spcPts val="0"/>
              </a:spcAft>
              <a:buSzPct val="100000"/>
              <a:buAutoNum type="arabicPeriod"/>
              <a:tabLst>
                <a:tab pos="623888" algn="l"/>
              </a:tabLst>
            </a:pPr>
            <a:endParaRPr lang="ru-RU" sz="2000" dirty="0">
              <a:latin typeface="Calibri" pitchFamily="34" charset="0"/>
              <a:cs typeface="Calibri" pitchFamily="34" charset="0"/>
            </a:endParaRPr>
          </a:p>
          <a:p>
            <a:pPr marL="0" indent="0">
              <a:buSzPct val="100000"/>
              <a:buNone/>
              <a:tabLst>
                <a:tab pos="363538" algn="l"/>
              </a:tabLst>
            </a:pPr>
            <a:endParaRPr lang="en-US" sz="2000" dirty="0">
              <a:latin typeface="Calibri" pitchFamily="34" charset="0"/>
              <a:cs typeface="Calibri" pitchFamily="34" charset="0"/>
            </a:endParaRPr>
          </a:p>
          <a:p>
            <a:pPr marL="0" indent="0">
              <a:buSzPct val="100000"/>
              <a:buNone/>
              <a:tabLst>
                <a:tab pos="363538" algn="l"/>
              </a:tabLst>
            </a:pPr>
            <a:endParaRPr lang="ru-RU" sz="200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SzPct val="100000"/>
              <a:buNone/>
              <a:tabLst>
                <a:tab pos="363538" algn="l"/>
              </a:tabLst>
            </a:pPr>
            <a:endParaRPr lang="ru-RU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23681" y="2348880"/>
            <a:ext cx="4176464" cy="21602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Набирает вуз (</a:t>
            </a:r>
            <a:r>
              <a:rPr lang="en-U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BEK</a:t>
            </a:r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ru-RU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23681" y="2924944"/>
            <a:ext cx="4176464" cy="21602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Набирает вуз</a:t>
            </a:r>
            <a:r>
              <a:rPr lang="en-U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(BEK)</a:t>
            </a:r>
            <a:endParaRPr lang="ru-RU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360423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611188" y="1484313"/>
            <a:ext cx="3024187" cy="609600"/>
          </a:xfrm>
        </p:spPr>
        <p:txBody>
          <a:bodyPr/>
          <a:lstStyle/>
          <a:p>
            <a:r>
              <a:rPr lang="kk-KZ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Рахмет !</a:t>
            </a:r>
            <a:endParaRPr lang="ru-RU" b="1" i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1" name="Picture 5" descr="MPj04442030000[1]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476375" y="2190750"/>
            <a:ext cx="6119813" cy="3759200"/>
          </a:xfrm>
          <a:noFill/>
        </p:spPr>
      </p:pic>
      <p:sp>
        <p:nvSpPr>
          <p:cNvPr id="22532" name="Заголовок 1"/>
          <p:cNvSpPr txBox="1">
            <a:spLocks/>
          </p:cNvSpPr>
          <p:nvPr/>
        </p:nvSpPr>
        <p:spPr bwMode="auto">
          <a:xfrm>
            <a:off x="5508625" y="1916113"/>
            <a:ext cx="338455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36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Thank You !</a:t>
            </a:r>
            <a:endParaRPr lang="ru-RU" sz="3600" b="1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3" name="Заголовок 1"/>
          <p:cNvSpPr txBox="1">
            <a:spLocks/>
          </p:cNvSpPr>
          <p:nvPr/>
        </p:nvSpPr>
        <p:spPr bwMode="auto">
          <a:xfrm>
            <a:off x="539750" y="5356225"/>
            <a:ext cx="302418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36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Благодарю</a:t>
            </a:r>
            <a:r>
              <a:rPr lang="kk-KZ" sz="36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!</a:t>
            </a:r>
            <a:endParaRPr lang="ru-RU" sz="3600" b="1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934098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6200"/>
            <a:ext cx="8640960" cy="227268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Национальные рейтинги </a:t>
            </a:r>
            <a:r>
              <a:rPr lang="ru-RU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университетов</a:t>
            </a:r>
            <a:br>
              <a:rPr lang="ru-RU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</a:br>
            <a:r>
              <a:rPr lang="en-US" b="1" dirty="0" err="1" smtClean="0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Perspektywy</a:t>
            </a:r>
            <a:r>
              <a:rPr lang="en-US" b="1" dirty="0" smtClean="0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en-US" b="1" dirty="0" smtClean="0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3200" b="1" dirty="0" smtClean="0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ru-RU" sz="3200" b="1" dirty="0" smtClean="0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Польша</a:t>
            </a:r>
            <a:r>
              <a:rPr lang="en-US" sz="3200" b="1" dirty="0" smtClean="0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ru-RU" sz="3200" b="1" dirty="0">
              <a:solidFill>
                <a:srgbClr val="3333FF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906260217"/>
              </p:ext>
            </p:extLst>
          </p:nvPr>
        </p:nvGraphicFramePr>
        <p:xfrm>
          <a:off x="251520" y="2204864"/>
          <a:ext cx="8496945" cy="3312368"/>
        </p:xfrm>
        <a:graphic>
          <a:graphicData uri="http://schemas.openxmlformats.org/drawingml/2006/table">
            <a:tbl>
              <a:tblPr firstRow="1" firstCol="1" bandRow="1"/>
              <a:tblGrid>
                <a:gridCol w="689278"/>
                <a:gridCol w="5059939"/>
                <a:gridCol w="2747728"/>
              </a:tblGrid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85C04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№</a:t>
                      </a:r>
                      <a:endParaRPr lang="ru-RU" sz="2800" dirty="0">
                        <a:solidFill>
                          <a:srgbClr val="085C04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85C04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Показатели</a:t>
                      </a:r>
                      <a:endParaRPr lang="ru-RU" sz="2800" dirty="0">
                        <a:solidFill>
                          <a:srgbClr val="085C04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85C04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Вес  (в %)</a:t>
                      </a:r>
                      <a:endParaRPr lang="ru-RU" sz="2800" dirty="0">
                        <a:solidFill>
                          <a:srgbClr val="085C04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1.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Престиж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25%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2.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Интенсивность научной деятельности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40%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Инновации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5%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4.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Образовательная среда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15%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5.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Интернационализация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15%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9057714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126758443"/>
              </p:ext>
            </p:extLst>
          </p:nvPr>
        </p:nvGraphicFramePr>
        <p:xfrm>
          <a:off x="107505" y="1902738"/>
          <a:ext cx="8928993" cy="3902526"/>
        </p:xfrm>
        <a:graphic>
          <a:graphicData uri="http://schemas.openxmlformats.org/drawingml/2006/table">
            <a:tbl>
              <a:tblPr firstRow="1" firstCol="1" bandRow="1"/>
              <a:tblGrid>
                <a:gridCol w="648071"/>
                <a:gridCol w="3186050"/>
                <a:gridCol w="4208807"/>
                <a:gridCol w="886065"/>
              </a:tblGrid>
              <a:tr h="9675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№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Показатель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Определение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Вес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0622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Престиж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25%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50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Репутация среди работодателей</a:t>
                      </a:r>
                      <a:r>
                        <a:rPr lang="en-US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Сколько</a:t>
                      </a:r>
                      <a:r>
                        <a:rPr lang="ru-RU" sz="18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раз вуз был выдвинут</a:t>
                      </a:r>
                      <a:r>
                        <a:rPr lang="en-US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работодателями</a:t>
                      </a:r>
                      <a:r>
                        <a:rPr lang="ru-RU" sz="18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(центр </a:t>
                      </a:r>
                      <a:r>
                        <a:rPr lang="en-US" sz="18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PENTOR Research International SA</a:t>
                      </a:r>
                      <a:r>
                        <a:rPr lang="ru-RU" sz="18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800" b="1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  <a:r>
                        <a:rPr lang="en-US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50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en-US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Экспертная</a:t>
                      </a:r>
                      <a:r>
                        <a:rPr lang="ru-RU" sz="18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оценка</a:t>
                      </a:r>
                      <a:r>
                        <a:rPr lang="en-US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Сколько</a:t>
                      </a:r>
                      <a:r>
                        <a:rPr lang="ru-RU" sz="18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раз вуз был  выбран членом академических сообществ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50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en-US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Победители и</a:t>
                      </a:r>
                      <a:r>
                        <a:rPr lang="ru-RU" sz="18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финалисты</a:t>
                      </a:r>
                      <a:r>
                        <a:rPr lang="en-US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Олимпиад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Доля победителей и финалистов по отношению к общему количеству обучающихся</a:t>
                      </a:r>
                      <a:r>
                        <a:rPr lang="en-US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800" b="1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2555776" y="288032"/>
            <a:ext cx="4392488" cy="98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9pPr>
          </a:lstStyle>
          <a:p>
            <a:pPr algn="ctr"/>
            <a:r>
              <a:rPr lang="en-US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Perspektywy</a:t>
            </a:r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</a:t>
            </a:r>
            <a:r>
              <a:rPr lang="en-U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en-U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ru-RU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Польша</a:t>
            </a:r>
            <a:r>
              <a:rPr lang="en-US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ru-RU" sz="3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7524328" y="152400"/>
            <a:ext cx="1440160" cy="828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9pPr>
          </a:lstStyle>
          <a:p>
            <a:pPr algn="ctr"/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№1</a:t>
            </a:r>
            <a:endParaRPr lang="ru-RU" sz="3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030580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623614327"/>
              </p:ext>
            </p:extLst>
          </p:nvPr>
        </p:nvGraphicFramePr>
        <p:xfrm>
          <a:off x="107503" y="764704"/>
          <a:ext cx="8928993" cy="5968672"/>
        </p:xfrm>
        <a:graphic>
          <a:graphicData uri="http://schemas.openxmlformats.org/drawingml/2006/table">
            <a:tbl>
              <a:tblPr firstRow="1" firstCol="1" bandRow="1"/>
              <a:tblGrid>
                <a:gridCol w="540569"/>
                <a:gridCol w="3168352"/>
                <a:gridCol w="4463479"/>
                <a:gridCol w="756593"/>
              </a:tblGrid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№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Показатель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Определение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Вес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0622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Интенсивность</a:t>
                      </a:r>
                      <a:r>
                        <a:rPr lang="ru-RU" sz="2400" b="1" baseline="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научной деятельности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40%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94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Рост</a:t>
                      </a:r>
                      <a:r>
                        <a:rPr lang="ru-RU" sz="14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числа ППС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Доля </a:t>
                      </a:r>
                      <a:r>
                        <a:rPr lang="ru-RU" sz="1400" b="1" dirty="0" err="1" smtClean="0">
                          <a:latin typeface="Calibri" pitchFamily="34" charset="0"/>
                          <a:cs typeface="Calibri" pitchFamily="34" charset="0"/>
                        </a:rPr>
                        <a:t>остепенных</a:t>
                      </a:r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 ППС вуза в предыдущем году от общего числа ППС 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400" b="1" dirty="0" smtClean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1</a:t>
                      </a:r>
                      <a:r>
                        <a:rPr lang="ru-RU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5</a:t>
                      </a:r>
                      <a:endParaRPr lang="ru-RU" sz="14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50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en-US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Научный</a:t>
                      </a:r>
                      <a:r>
                        <a:rPr lang="ru-RU" sz="14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потенциал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Соотношение суммы параметрических значений, присвоенных Министерством науки и Высшего</a:t>
                      </a:r>
                      <a:r>
                        <a:rPr lang="ru-RU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 образования конкретной образов. программы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7</a:t>
                      </a:r>
                      <a:endParaRPr lang="ru-RU" sz="14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1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en-US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Насыщенность</a:t>
                      </a:r>
                      <a:r>
                        <a:rPr lang="ru-RU" sz="14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остепененных ППС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Доля </a:t>
                      </a:r>
                      <a:r>
                        <a:rPr lang="ru-RU" sz="1400" b="1" dirty="0" err="1" smtClean="0">
                          <a:latin typeface="Calibri" pitchFamily="34" charset="0"/>
                          <a:cs typeface="Calibri" pitchFamily="34" charset="0"/>
                        </a:rPr>
                        <a:t>остепенных</a:t>
                      </a:r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 ППС вуза от общего числа ППС 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 </a:t>
                      </a:r>
                      <a:r>
                        <a:rPr lang="ru-RU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4.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Право присуждения научных степеней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Количество лицензий,</a:t>
                      </a:r>
                      <a:r>
                        <a:rPr lang="ru-RU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 дающих право на присвоение академической степеней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4</a:t>
                      </a:r>
                      <a:endParaRPr lang="ru-RU" sz="14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5.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Публикации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Соотношение публикаций,</a:t>
                      </a:r>
                      <a:r>
                        <a:rPr lang="ru-RU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 взятых из базы данных </a:t>
                      </a:r>
                      <a:r>
                        <a:rPr lang="en-US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Scopus</a:t>
                      </a:r>
                      <a:r>
                        <a:rPr lang="ru-RU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 за последнее 5 лет,  к числу остепененных ППС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2</a:t>
                      </a:r>
                      <a:endParaRPr lang="ru-RU" sz="14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6.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Цитирования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Соотношение цитирований,</a:t>
                      </a:r>
                      <a:r>
                        <a:rPr lang="ru-RU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 взятых из базы данных </a:t>
                      </a:r>
                      <a:r>
                        <a:rPr lang="en-US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Scopus</a:t>
                      </a:r>
                      <a:r>
                        <a:rPr lang="ru-RU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 за последнее 5 лет,  к числу публикаций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3</a:t>
                      </a:r>
                      <a:endParaRPr lang="ru-RU" sz="14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7.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Н-индекс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Цитирования публикации ППС,</a:t>
                      </a:r>
                      <a:r>
                        <a:rPr lang="ru-RU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400" b="1" baseline="0" dirty="0" err="1" smtClean="0">
                          <a:latin typeface="Calibri" pitchFamily="34" charset="0"/>
                          <a:cs typeface="Calibri" pitchFamily="34" charset="0"/>
                        </a:rPr>
                        <a:t>измерямые</a:t>
                      </a:r>
                      <a:r>
                        <a:rPr lang="ru-RU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 с помощью индекса </a:t>
                      </a:r>
                      <a:r>
                        <a:rPr lang="ru-RU" sz="1400" b="1" baseline="0" dirty="0" err="1" smtClean="0">
                          <a:latin typeface="Calibri" pitchFamily="34" charset="0"/>
                          <a:cs typeface="Calibri" pitchFamily="34" charset="0"/>
                        </a:rPr>
                        <a:t>Хирша</a:t>
                      </a:r>
                      <a:r>
                        <a:rPr lang="ru-RU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3</a:t>
                      </a:r>
                      <a:endParaRPr lang="ru-RU" sz="14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8.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Докторские программы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Доля докторантов от общего числа обучающихся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1</a:t>
                      </a:r>
                      <a:endParaRPr lang="ru-RU" sz="14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9.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Аккредитация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Количество аккредитованных</a:t>
                      </a:r>
                      <a:r>
                        <a:rPr lang="ru-RU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 удостоверений со знаком отличия и  аккредитованных ОП международными </a:t>
                      </a:r>
                      <a:r>
                        <a:rPr lang="ru-RU" sz="1400" b="1" baseline="0" dirty="0" err="1" smtClean="0">
                          <a:latin typeface="Calibri" pitchFamily="34" charset="0"/>
                          <a:cs typeface="Calibri" pitchFamily="34" charset="0"/>
                        </a:rPr>
                        <a:t>агентствовами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1</a:t>
                      </a:r>
                      <a:endParaRPr lang="ru-RU" sz="14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2555776" y="0"/>
            <a:ext cx="4392488" cy="76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9pPr>
          </a:lstStyle>
          <a:p>
            <a:pPr algn="ctr"/>
            <a:r>
              <a:rPr lang="en-US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Perspektywy</a:t>
            </a:r>
            <a:endParaRPr lang="ru-RU" sz="3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7524328" y="152400"/>
            <a:ext cx="1440160" cy="828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9pPr>
          </a:lstStyle>
          <a:p>
            <a:pPr algn="ctr"/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№2</a:t>
            </a:r>
            <a:endParaRPr lang="ru-RU" sz="3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152717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081009441"/>
              </p:ext>
            </p:extLst>
          </p:nvPr>
        </p:nvGraphicFramePr>
        <p:xfrm>
          <a:off x="107505" y="1902738"/>
          <a:ext cx="8928993" cy="3473724"/>
        </p:xfrm>
        <a:graphic>
          <a:graphicData uri="http://schemas.openxmlformats.org/drawingml/2006/table">
            <a:tbl>
              <a:tblPr firstRow="1" firstCol="1" bandRow="1"/>
              <a:tblGrid>
                <a:gridCol w="648071"/>
                <a:gridCol w="3186050"/>
                <a:gridCol w="4208807"/>
                <a:gridCol w="886065"/>
              </a:tblGrid>
              <a:tr h="6621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№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Показатель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Определение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Вес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0622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Инновации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50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Внешнее</a:t>
                      </a:r>
                      <a:r>
                        <a:rPr lang="ru-RU" sz="18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финансирование научно-исследовательской деятельности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b="1" dirty="0" smtClean="0">
                          <a:latin typeface="Calibri" pitchFamily="34" charset="0"/>
                          <a:cs typeface="Calibri" pitchFamily="34" charset="0"/>
                        </a:rPr>
                        <a:t>Соотношение  внебюджетных финансировани</a:t>
                      </a:r>
                      <a:r>
                        <a:rPr lang="ru-RU" b="1" baseline="0" dirty="0" smtClean="0">
                          <a:latin typeface="Calibri" pitchFamily="34" charset="0"/>
                          <a:cs typeface="Calibri" pitchFamily="34" charset="0"/>
                        </a:rPr>
                        <a:t>й к числу остепененных ППС</a:t>
                      </a:r>
                      <a:endParaRPr lang="ru-RU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b="1" dirty="0" smtClean="0"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ru-RU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50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en-US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Патенты</a:t>
                      </a:r>
                      <a:r>
                        <a:rPr lang="ru-RU" sz="18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и полезные модели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b="1" dirty="0" smtClean="0">
                          <a:latin typeface="Calibri" pitchFamily="34" charset="0"/>
                          <a:cs typeface="Calibri" pitchFamily="34" charset="0"/>
                        </a:rPr>
                        <a:t>Число заявок,</a:t>
                      </a:r>
                      <a:r>
                        <a:rPr lang="ru-RU" b="1" baseline="0" dirty="0" smtClean="0">
                          <a:latin typeface="Calibri" pitchFamily="34" charset="0"/>
                          <a:cs typeface="Calibri" pitchFamily="34" charset="0"/>
                        </a:rPr>
                        <a:t> зарегистрированных польским патентным бюро за 5 лет </a:t>
                      </a:r>
                      <a:endParaRPr lang="ru-RU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b="1" dirty="0" smtClean="0">
                          <a:latin typeface="Calibri" pitchFamily="34" charset="0"/>
                          <a:cs typeface="Calibri" pitchFamily="34" charset="0"/>
                        </a:rPr>
                        <a:t>1,5</a:t>
                      </a:r>
                      <a:endParaRPr lang="ru-RU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50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en-US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Участие</a:t>
                      </a:r>
                      <a:r>
                        <a:rPr lang="ru-RU" sz="18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в проектах, финансируемых ЕК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b="1" dirty="0" smtClean="0">
                          <a:latin typeface="Calibri" pitchFamily="34" charset="0"/>
                          <a:cs typeface="Calibri" pitchFamily="34" charset="0"/>
                        </a:rPr>
                        <a:t>Число проектов в рамках 7-ой Рамочной Программы Европейской</a:t>
                      </a:r>
                      <a:r>
                        <a:rPr lang="ru-RU" b="1" baseline="0" dirty="0" smtClean="0">
                          <a:latin typeface="Calibri" pitchFamily="34" charset="0"/>
                          <a:cs typeface="Calibri" pitchFamily="34" charset="0"/>
                        </a:rPr>
                        <a:t> Комиссии, реализуемые вузом</a:t>
                      </a:r>
                      <a:endParaRPr lang="ru-RU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b="1" dirty="0" smtClean="0">
                          <a:latin typeface="Calibri" pitchFamily="34" charset="0"/>
                          <a:cs typeface="Calibri" pitchFamily="34" charset="0"/>
                        </a:rPr>
                        <a:t>1,5</a:t>
                      </a:r>
                      <a:endParaRPr lang="ru-RU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2555776" y="216024"/>
            <a:ext cx="4392488" cy="98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9pPr>
          </a:lstStyle>
          <a:p>
            <a:pPr algn="ctr"/>
            <a:r>
              <a:rPr lang="en-US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Perspektywy</a:t>
            </a:r>
            <a:endParaRPr lang="ru-RU" sz="3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7524328" y="152400"/>
            <a:ext cx="1440160" cy="828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9pPr>
          </a:lstStyle>
          <a:p>
            <a:pPr algn="ctr"/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№3</a:t>
            </a:r>
            <a:endParaRPr lang="ru-RU" sz="3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379105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9_essence_of_time">
  <a:themeElements>
    <a:clrScheme name="essence_of_ti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sence_of_time">
      <a:majorFont>
        <a:latin typeface="Impact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sence_of_ti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sence_of_ti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sence_of_ti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sence_of_ti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sence_of_ti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sence_of_ti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sence_of_ti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sence_of_ti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sence_of_ti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sence_of_ti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sence_of_ti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sence_of_ti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4_essence_of_time">
  <a:themeElements>
    <a:clrScheme name="essence_of_ti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sence_of_time">
      <a:majorFont>
        <a:latin typeface="Impact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sence_of_ti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sence_of_ti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sence_of_ti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sence_of_ti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sence_of_ti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sence_of_ti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sence_of_ti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sence_of_ti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sence_of_ti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sence_of_ti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sence_of_ti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sence_of_ti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essence_of_time</Template>
  <TotalTime>8142</TotalTime>
  <Words>3716</Words>
  <Application>Microsoft Office PowerPoint</Application>
  <PresentationFormat>Экран (4:3)</PresentationFormat>
  <Paragraphs>825</Paragraphs>
  <Slides>54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54</vt:i4>
      </vt:variant>
    </vt:vector>
  </HeadingPairs>
  <TitlesOfParts>
    <vt:vector size="56" baseType="lpstr">
      <vt:lpstr>9_essence_of_time</vt:lpstr>
      <vt:lpstr>14_essence_of_time</vt:lpstr>
      <vt:lpstr>Слайд 1</vt:lpstr>
      <vt:lpstr>Глобальный рейтинг университетов мира</vt:lpstr>
      <vt:lpstr>Глобальные рейтинги мировых университетов Параметры рейтинга ARWU  (Academic Ranking of World Universities) </vt:lpstr>
      <vt:lpstr>Глобальные рейтинги мировых университетов Параметры рейтинга THE-QS  (Times Higher Education – Quacguarelli  Symons) </vt:lpstr>
      <vt:lpstr>Национальный рейтинг университетов</vt:lpstr>
      <vt:lpstr>Национальные рейтинги университетов Perspektywy (Польша)</vt:lpstr>
      <vt:lpstr>Perspektywy       (Польша)</vt:lpstr>
      <vt:lpstr>Perspektywy</vt:lpstr>
      <vt:lpstr>Perspektywy</vt:lpstr>
      <vt:lpstr>Perspektywy</vt:lpstr>
      <vt:lpstr>Perspektywy</vt:lpstr>
      <vt:lpstr>НААР-2014, 2015 (Казахстан)</vt:lpstr>
      <vt:lpstr>Методология</vt:lpstr>
      <vt:lpstr>Сумма баллов</vt:lpstr>
      <vt:lpstr>Выводы</vt:lpstr>
      <vt:lpstr>I0 (входные данные) (Бакалавриат) </vt:lpstr>
      <vt:lpstr>I1   (Высокая концентрация талантливых студентов,  преподавателей и исследователей):</vt:lpstr>
      <vt:lpstr>I1   (Высокая концентрация талантливых студентов,  преподавателей и исследователей):</vt:lpstr>
      <vt:lpstr>I2   (Академическая мобильность):</vt:lpstr>
      <vt:lpstr> I3 (Конкурентноспособность выпускников):</vt:lpstr>
      <vt:lpstr> I4 (Конкурентноспособность научных  публикаций преподавателей специальности):</vt:lpstr>
      <vt:lpstr>I0 (входные данные):  (Магистратура) </vt:lpstr>
      <vt:lpstr>I1   (Высокая концентрация талантливых  магистрантов-исследователей):</vt:lpstr>
      <vt:lpstr>I2   (Академическая мобильность ):</vt:lpstr>
      <vt:lpstr>I3   (Конкурентоспособность магистрантов - выпускников специальности ):</vt:lpstr>
      <vt:lpstr>I4   (Конкурентоспособность научных публикаций магистрантов специальности):</vt:lpstr>
      <vt:lpstr>I0 (входные данные) (PhD)  </vt:lpstr>
      <vt:lpstr>I1   (Высокая концентрация талантливых докторантов):</vt:lpstr>
      <vt:lpstr>  I2   (Академическая мобильность)</vt:lpstr>
      <vt:lpstr>I3   (Конкурентоспособность выпускников-докторантов ):</vt:lpstr>
      <vt:lpstr>I4   (Конкурентоспособность научных публикаций докторантов  специальности в соответствии с индексом Хирша:</vt:lpstr>
      <vt:lpstr>Предложения</vt:lpstr>
      <vt:lpstr>Предложения</vt:lpstr>
      <vt:lpstr>Предложения</vt:lpstr>
      <vt:lpstr>Предложения</vt:lpstr>
      <vt:lpstr>Предложения</vt:lpstr>
      <vt:lpstr>Предложения</vt:lpstr>
      <vt:lpstr>Выводы</vt:lpstr>
      <vt:lpstr>Слайд 39</vt:lpstr>
      <vt:lpstr>Слайд 40</vt:lpstr>
      <vt:lpstr>ЕНУ им. Л. Гумилева</vt:lpstr>
      <vt:lpstr>АРГУ им. К. Жубанова</vt:lpstr>
      <vt:lpstr>ЗКАТУ им. Жангирхана</vt:lpstr>
      <vt:lpstr>ЗКГУ им. М. Утемисова</vt:lpstr>
      <vt:lpstr>Атырауский институт нефти и газа</vt:lpstr>
      <vt:lpstr>АГУ им. Х. Досмухамедова</vt:lpstr>
      <vt:lpstr>Каспийский обществ. университет</vt:lpstr>
      <vt:lpstr>АУ им. С. Байшева</vt:lpstr>
      <vt:lpstr>Аккредитация</vt:lpstr>
      <vt:lpstr>Творческие вузы</vt:lpstr>
      <vt:lpstr>Выводы</vt:lpstr>
      <vt:lpstr>Алгоритм регистрации вуза</vt:lpstr>
      <vt:lpstr>Заполнение ранжирования</vt:lpstr>
      <vt:lpstr>Рахмет !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Актюбинский государственный педагогический институт</dc:title>
  <dc:creator>comp</dc:creator>
  <cp:lastModifiedBy>НЦ-РФМ</cp:lastModifiedBy>
  <cp:revision>542</cp:revision>
  <cp:lastPrinted>2013-09-13T12:46:03Z</cp:lastPrinted>
  <dcterms:created xsi:type="dcterms:W3CDTF">2009-10-30T14:11:44Z</dcterms:created>
  <dcterms:modified xsi:type="dcterms:W3CDTF">2016-01-20T10:16:39Z</dcterms:modified>
</cp:coreProperties>
</file>