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98" r:id="rId2"/>
  </p:sldMasterIdLst>
  <p:notesMasterIdLst>
    <p:notesMasterId r:id="rId51"/>
  </p:notesMasterIdLst>
  <p:handoutMasterIdLst>
    <p:handoutMasterId r:id="rId52"/>
  </p:handoutMasterIdLst>
  <p:sldIdLst>
    <p:sldId id="592" r:id="rId3"/>
    <p:sldId id="674" r:id="rId4"/>
    <p:sldId id="675" r:id="rId5"/>
    <p:sldId id="657" r:id="rId6"/>
    <p:sldId id="659" r:id="rId7"/>
    <p:sldId id="649" r:id="rId8"/>
    <p:sldId id="650" r:id="rId9"/>
    <p:sldId id="652" r:id="rId10"/>
    <p:sldId id="653" r:id="rId11"/>
    <p:sldId id="654" r:id="rId12"/>
    <p:sldId id="655" r:id="rId13"/>
    <p:sldId id="656" r:id="rId14"/>
    <p:sldId id="676" r:id="rId15"/>
    <p:sldId id="698" r:id="rId16"/>
    <p:sldId id="697" r:id="rId17"/>
    <p:sldId id="631" r:id="rId18"/>
    <p:sldId id="641" r:id="rId19"/>
    <p:sldId id="642" r:id="rId20"/>
    <p:sldId id="643" r:id="rId21"/>
    <p:sldId id="644" r:id="rId22"/>
    <p:sldId id="645" r:id="rId23"/>
    <p:sldId id="678" r:id="rId24"/>
    <p:sldId id="679" r:id="rId25"/>
    <p:sldId id="680" r:id="rId26"/>
    <p:sldId id="681" r:id="rId27"/>
    <p:sldId id="682" r:id="rId28"/>
    <p:sldId id="684" r:id="rId29"/>
    <p:sldId id="685" r:id="rId30"/>
    <p:sldId id="686" r:id="rId31"/>
    <p:sldId id="687" r:id="rId32"/>
    <p:sldId id="688" r:id="rId33"/>
    <p:sldId id="695" r:id="rId34"/>
    <p:sldId id="664" r:id="rId35"/>
    <p:sldId id="665" r:id="rId36"/>
    <p:sldId id="666" r:id="rId37"/>
    <p:sldId id="667" r:id="rId38"/>
    <p:sldId id="668" r:id="rId39"/>
    <p:sldId id="669" r:id="rId40"/>
    <p:sldId id="670" r:id="rId41"/>
    <p:sldId id="671" r:id="rId42"/>
    <p:sldId id="672" r:id="rId43"/>
    <p:sldId id="673" r:id="rId44"/>
    <p:sldId id="690" r:id="rId45"/>
    <p:sldId id="694" r:id="rId46"/>
    <p:sldId id="689" r:id="rId47"/>
    <p:sldId id="692" r:id="rId48"/>
    <p:sldId id="693" r:id="rId49"/>
    <p:sldId id="648" r:id="rId50"/>
  </p:sldIdLst>
  <p:sldSz cx="9144000" cy="6858000" type="screen4x3"/>
  <p:notesSz cx="6735763" cy="9799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CC3300"/>
    <a:srgbClr val="0066FF"/>
    <a:srgbClr val="000099"/>
    <a:srgbClr val="FF0000"/>
    <a:srgbClr val="3333FF"/>
    <a:srgbClr val="085C04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660"/>
  </p:normalViewPr>
  <p:slideViewPr>
    <p:cSldViewPr>
      <p:cViewPr>
        <p:scale>
          <a:sx n="66" d="100"/>
          <a:sy n="66" d="100"/>
        </p:scale>
        <p:origin x="-13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906" y="-108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2;&#1089;&#1077;%20&#1091;&#1085;&#1080;&#1074;&#1077;&#1088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4;&#1086;&#1089;&#1084;&#1091;&#1093;&#1072;&#1084;&#1077;&#1076;&#1086;&#1074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0;&#1072;&#1089;&#1087;&#1080;&#108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1;&#1072;&#1080;&#1096;&#1077;&#107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6;&#1077;&#1081;&#1090;&#1080;&#1085;&#1075;\&#1050;&#1072;&#1079;&#1053;&#105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0;&#1072;&#1079;&#1053;&#10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6;&#1077;&#1081;&#1090;&#1080;&#1085;&#1075;\&#1045;&#1053;&#105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5;&#1053;&#105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0;&#1056;&#1043;&#105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6;&#1072;&#1085;&#1075;&#1080;&#1088;%20&#1093;&#1072;&#1085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9;&#1090;&#1077;&#1084;&#1080;&#1089;&#1086;&#1074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3;&#1077;&#1092;&#1090;&#1077;&#1075;&#1072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0189179233062"/>
          <c:y val="0.16528117937144632"/>
          <c:w val="0.48262029746281726"/>
          <c:h val="0.80436716243802853"/>
        </c:manualLayout>
      </c:layout>
      <c:radarChart>
        <c:radarStyle val="marker"/>
        <c:varyColors val="0"/>
        <c:ser>
          <c:idx val="9"/>
          <c:order val="9"/>
          <c:tx>
            <c:v>ЕНУ им. Гумилева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Лист1!$B$2:$F$2</c:f>
              <c:numCache>
                <c:formatCode>General</c:formatCode>
                <c:ptCount val="5"/>
                <c:pt idx="0">
                  <c:v>25</c:v>
                </c:pt>
                <c:pt idx="1">
                  <c:v>93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0"/>
          <c:order val="10"/>
          <c:tx>
            <c:v>КазНУ им. Аль-Фараби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Лист1!$B$3:$F$3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</c:v>
                </c:pt>
                <c:pt idx="4">
                  <c:v>88</c:v>
                </c:pt>
              </c:numCache>
            </c:numRef>
          </c:val>
        </c:ser>
        <c:ser>
          <c:idx val="11"/>
          <c:order val="11"/>
          <c:tx>
            <c:v>ЗКГУ им. Утемисова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Лист1!$B$4:$F$4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ser>
          <c:idx val="12"/>
          <c:order val="12"/>
          <c:tx>
            <c:v>Эталон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3"/>
          <c:order val="13"/>
          <c:tx>
            <c:v>ЗКАТУ им. Жангир хана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Лист1!$B$6:$F$6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ser>
          <c:idx val="14"/>
          <c:order val="14"/>
          <c:tx>
            <c:v>Атырауский институт нефти и газа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Лист1!$B$7:$F$7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21</c:v>
                </c:pt>
                <c:pt idx="4">
                  <c:v>5</c:v>
                </c:pt>
              </c:numCache>
            </c:numRef>
          </c:val>
        </c:ser>
        <c:ser>
          <c:idx val="15"/>
          <c:order val="15"/>
          <c:tx>
            <c:v>Каспийский обществ. университет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Лист1!$B$8:$F$8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ser>
          <c:idx val="16"/>
          <c:order val="16"/>
          <c:tx>
            <c:v>АГУ им. Досмухамедова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Лист1!$B$9:$F$9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</c:ser>
        <c:ser>
          <c:idx val="17"/>
          <c:order val="17"/>
          <c:tx>
            <c:v>АУ им. Баишева</c:v>
          </c:tx>
          <c:cat>
            <c:strLit>
              <c:ptCount val="1"/>
              <c:pt idx="0">
                <c:v>акк</c:v>
              </c:pt>
            </c:strLit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18"/>
          <c:order val="18"/>
          <c:tx>
            <c:v>АРГУ им. К.Жубанова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8</c:v>
                </c:pt>
                <c:pt idx="3">
                  <c:v>55</c:v>
                </c:pt>
                <c:pt idx="4">
                  <c:v>15</c:v>
                </c:pt>
              </c:numCache>
            </c:numRef>
          </c:val>
        </c:ser>
        <c:ser>
          <c:idx val="0"/>
          <c:order val="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>
                <c:manualLayout>
                  <c:x val="1.9521717911176186E-3"/>
                  <c:y val="-0.322902355961638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Аккредитация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495670815812457"/>
                  <c:y val="-8.93399961732647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Талантливые</a:t>
                    </a:r>
                    <a:r>
                      <a:rPr lang="ru-RU" baseline="0" dirty="0"/>
                      <a:t> </a:t>
                    </a:r>
                    <a:endParaRPr lang="ru-RU" baseline="0" dirty="0" smtClean="0"/>
                  </a:p>
                  <a:p>
                    <a:r>
                      <a:rPr lang="ru-RU" baseline="0" dirty="0" smtClean="0"/>
                      <a:t>студенты </a:t>
                    </a:r>
                    <a:r>
                      <a:rPr lang="ru-RU" baseline="0" dirty="0"/>
                      <a:t>и ППС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446682947279218E-2"/>
                  <c:y val="0.256504099853102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Академическая</a:t>
                    </a:r>
                    <a:r>
                      <a:rPr lang="ru-RU" baseline="0"/>
                      <a:t> мобильность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923896203652909E-2"/>
                  <c:y val="0.243448451715241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Выпускники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0030673297446322"/>
                  <c:y val="-9.1048341229084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Научные</a:t>
                    </a:r>
                    <a:r>
                      <a:rPr lang="ru-RU" baseline="0"/>
                      <a:t> </a:t>
                    </a:r>
                  </a:p>
                  <a:p>
                    <a:r>
                      <a:rPr lang="ru-RU" baseline="0"/>
                      <a:t>публикации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v>АУ им. Баишева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'G:\Рейтинг\[Баишева.xlsx]Лист1'!$B$10:$F$10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919232"/>
        <c:axId val="149920768"/>
      </c:radarChart>
      <c:catAx>
        <c:axId val="149919232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49920768"/>
        <c:crosses val="autoZero"/>
        <c:auto val="1"/>
        <c:lblAlgn val="ctr"/>
        <c:lblOffset val="100"/>
        <c:noMultiLvlLbl val="0"/>
      </c:catAx>
      <c:valAx>
        <c:axId val="14992076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49919232"/>
        <c:crosses val="autoZero"/>
        <c:crossBetween val="between"/>
      </c:valAx>
    </c:plotArea>
    <c:legend>
      <c:legendPos val="r"/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0229284810903"/>
          <c:y val="0.10411934585612256"/>
          <c:w val="0.48262029746281726"/>
          <c:h val="0.80436716243802853"/>
        </c:manualLayout>
      </c:layout>
      <c:radarChart>
        <c:radarStyle val="marker"/>
        <c:varyColors val="0"/>
        <c:ser>
          <c:idx val="9"/>
          <c:order val="7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0"/>
          <c:order val="8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11"/>
          <c:order val="9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12"/>
          <c:order val="10"/>
          <c:tx>
            <c:v>Эталон</c:v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592400690846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048192771084338E-2"/>
                  <c:y val="2.020202555794840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</a:t>
                    </a:r>
                  </a:p>
                  <a:p>
                    <a:r>
                      <a:rPr lang="ru-RU" sz="1200"/>
                      <a:t> публикации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13"/>
          <c:order val="11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14"/>
          <c:order val="12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15"/>
          <c:order val="13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ser>
          <c:idx val="16"/>
          <c:order val="14"/>
          <c:tx>
            <c:v>АГУ им. Досмухамедова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Лист1!$B$9:$F$9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</c:ser>
        <c:ser>
          <c:idx val="17"/>
          <c:order val="1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[1]Лист1!$B$2:$F$2</c:f>
              <c:numCache>
                <c:formatCode>General</c:formatCode>
                <c:ptCount val="5"/>
              </c:numCache>
            </c:numRef>
          </c:val>
        </c:ser>
        <c:ser>
          <c:idx val="18"/>
          <c:order val="1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[1]Лист1!$B$3:$F$3</c:f>
              <c:numCache>
                <c:formatCode>General</c:formatCode>
                <c:ptCount val="5"/>
              </c:numCache>
            </c:numRef>
          </c:val>
        </c:ser>
        <c:ser>
          <c:idx val="19"/>
          <c:order val="17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[1]Лист1!$B$4:$F$4</c:f>
              <c:numCache>
                <c:formatCode>General</c:formatCode>
                <c:ptCount val="5"/>
              </c:numCache>
            </c:numRef>
          </c:val>
        </c:ser>
        <c:ser>
          <c:idx val="20"/>
          <c:order val="18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[1]Лист1!$B$6:$F$6</c:f>
              <c:numCache>
                <c:formatCode>General</c:formatCode>
                <c:ptCount val="5"/>
              </c:numCache>
            </c:numRef>
          </c:val>
        </c:ser>
        <c:ser>
          <c:idx val="21"/>
          <c:order val="19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[1]Лист1!$B$7:$F$7</c:f>
              <c:numCache>
                <c:formatCode>General</c:formatCode>
                <c:ptCount val="5"/>
              </c:numCache>
            </c:numRef>
          </c:val>
        </c:ser>
        <c:ser>
          <c:idx val="22"/>
          <c:order val="2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[1]Лист1!$B$8:$F$8</c:f>
              <c:numCache>
                <c:formatCode>General</c:formatCode>
                <c:ptCount val="5"/>
              </c:numCache>
            </c:numRef>
          </c:val>
        </c:ser>
        <c:ser>
          <c:idx val="23"/>
          <c:order val="2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[1]Лист1!$B$9:$F$9</c:f>
              <c:numCache>
                <c:formatCode>General</c:formatCode>
                <c:ptCount val="5"/>
              </c:numCache>
            </c:numRef>
          </c:val>
        </c:ser>
        <c:ser>
          <c:idx val="0"/>
          <c:order val="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[1]Лист1!$B$4:$F$4</c:f>
              <c:numCache>
                <c:formatCode>General</c:formatCode>
                <c:ptCount val="5"/>
              </c:numCache>
            </c:numRef>
          </c:val>
        </c:ser>
        <c:ser>
          <c:idx val="4"/>
          <c:order val="3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4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[1]Лист1!$B$9:$F$9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21728"/>
        <c:axId val="150523264"/>
      </c:radarChart>
      <c:catAx>
        <c:axId val="150521728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523264"/>
        <c:crosses val="autoZero"/>
        <c:auto val="1"/>
        <c:lblAlgn val="ctr"/>
        <c:lblOffset val="100"/>
        <c:noMultiLvlLbl val="0"/>
      </c:catAx>
      <c:valAx>
        <c:axId val="1505232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52172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ayout>
        <c:manualLayout>
          <c:xMode val="edge"/>
          <c:yMode val="edge"/>
          <c:x val="0.64778831862884634"/>
          <c:y val="8.0483597254327299E-2"/>
          <c:w val="0.3065054691997699"/>
          <c:h val="0.13641045318684875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52446983950014"/>
          <c:y val="8.8557139701335705E-2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07669616519167E-2"/>
                  <c:y val="1.225114657548294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20263369618178E-2"/>
                  <c:y val="-1.059694321530206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Научные 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публикации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v>Каспийский обществ. универ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Лист1!$B$8:$F$8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78304"/>
        <c:axId val="150579840"/>
      </c:radarChart>
      <c:catAx>
        <c:axId val="150578304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579840"/>
        <c:crosses val="autoZero"/>
        <c:auto val="1"/>
        <c:lblAlgn val="ctr"/>
        <c:lblOffset val="100"/>
        <c:noMultiLvlLbl val="0"/>
      </c:catAx>
      <c:valAx>
        <c:axId val="15057984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57830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6546312684365772"/>
          <c:y val="6.0317121411434999E-2"/>
          <c:w val="0.32509734513274341"/>
          <c:h val="0.14429664109574769"/>
        </c:manualLayout>
      </c:layout>
      <c:overlay val="0"/>
      <c:txPr>
        <a:bodyPr/>
        <a:lstStyle/>
        <a:p>
          <a:pPr rtl="0">
            <a:defRPr sz="11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4462408175311"/>
          <c:y val="0.13440165721336989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364891518737696E-2"/>
                  <c:y val="8.5333318999127918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</a:t>
                    </a:r>
                    <a:r>
                      <a:rPr lang="ru-RU" sz="1200" baseline="0"/>
                      <a:t> студенты и ППС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Академическая</a:t>
                    </a:r>
                    <a:r>
                      <a:rPr lang="ru-RU" sz="1200" baseline="0"/>
                      <a:t> мобильность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30571992110444E-2"/>
                  <c:y val="1.7066663799825542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</a:t>
                    </a:r>
                    <a:r>
                      <a:rPr lang="ru-RU" sz="1200" baseline="0"/>
                      <a:t> </a:t>
                    </a:r>
                  </a:p>
                  <a:p>
                    <a:r>
                      <a:rPr lang="ru-RU" sz="1200" baseline="0"/>
                      <a:t>публикации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v>АУ им. Баишева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86752"/>
        <c:axId val="150988288"/>
      </c:radarChart>
      <c:catAx>
        <c:axId val="150986752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988288"/>
        <c:crosses val="autoZero"/>
        <c:auto val="1"/>
        <c:lblAlgn val="ctr"/>
        <c:lblOffset val="100"/>
        <c:noMultiLvlLbl val="0"/>
      </c:catAx>
      <c:valAx>
        <c:axId val="15098828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98675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76196244700181703"/>
          <c:y val="6.4446141405372553E-2"/>
          <c:w val="0.19267266147944523"/>
          <c:h val="0.15430750163863488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25218722659666"/>
          <c:y val="7.4668270632837569E-2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2"/>
          <c:order val="1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3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4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853696"/>
        <c:axId val="149855232"/>
      </c:radarChart>
      <c:catAx>
        <c:axId val="149853696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49855232"/>
        <c:crosses val="autoZero"/>
        <c:auto val="1"/>
        <c:lblAlgn val="ctr"/>
        <c:lblOffset val="100"/>
        <c:noMultiLvlLbl val="0"/>
      </c:catAx>
      <c:valAx>
        <c:axId val="149855232"/>
        <c:scaling>
          <c:orientation val="minMax"/>
        </c:scaling>
        <c:delete val="1"/>
        <c:axPos val="l"/>
        <c:numFmt formatCode="General" sourceLinked="1"/>
        <c:majorTickMark val="cross"/>
        <c:minorTickMark val="none"/>
        <c:tickLblPos val="none"/>
        <c:crossAx val="14985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07919049113659"/>
          <c:y val="0.117869165652876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v>КазНУ им. Аль-Фараби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526863084922003E-2"/>
                  <c:y val="2.3564061157706647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08030040439047E-3"/>
                  <c:y val="-1.5709374105137772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662045060658585E-2"/>
                  <c:y val="3.5346091736559983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770075101097634E-2"/>
                  <c:y val="7.8546870525688858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Научные 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публикации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Лист1!$B$3:$F$3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</c:v>
                </c:pt>
                <c:pt idx="4">
                  <c:v>88</c:v>
                </c:pt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val>
            <c:numRef>
              <c:f>Лист1!$B$5:$F$5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46432"/>
        <c:axId val="150164608"/>
      </c:radarChart>
      <c:catAx>
        <c:axId val="150146432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164608"/>
        <c:crosses val="autoZero"/>
        <c:auto val="1"/>
        <c:lblAlgn val="ctr"/>
        <c:lblOffset val="100"/>
        <c:noMultiLvlLbl val="0"/>
      </c:catAx>
      <c:valAx>
        <c:axId val="15016460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14643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4960129550530643"/>
          <c:y val="5.8159937508851997E-2"/>
          <c:w val="0.33653388647043037"/>
          <c:h val="0.16104891614595865"/>
        </c:manualLayout>
      </c:layout>
      <c:overlay val="1"/>
      <c:txPr>
        <a:bodyPr/>
        <a:lstStyle/>
        <a:p>
          <a:pPr rtl="0">
            <a:defRPr sz="1200" kern="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25218722659666"/>
          <c:y val="7.4668270632837569E-2"/>
          <c:w val="0.48262029746281726"/>
          <c:h val="0.80436716243802853"/>
        </c:manualLayout>
      </c:layout>
      <c:radarChart>
        <c:radarStyle val="marker"/>
        <c:varyColors val="0"/>
        <c:ser>
          <c:idx val="1"/>
          <c:order val="0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1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3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4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03008"/>
        <c:axId val="150274432"/>
      </c:radarChart>
      <c:catAx>
        <c:axId val="150203008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274432"/>
        <c:crosses val="autoZero"/>
        <c:auto val="1"/>
        <c:lblAlgn val="ctr"/>
        <c:lblOffset val="100"/>
        <c:noMultiLvlLbl val="0"/>
      </c:catAx>
      <c:valAx>
        <c:axId val="150274432"/>
        <c:scaling>
          <c:orientation val="minMax"/>
        </c:scaling>
        <c:delete val="1"/>
        <c:axPos val="l"/>
        <c:numFmt formatCode="General" sourceLinked="1"/>
        <c:majorTickMark val="cross"/>
        <c:minorTickMark val="none"/>
        <c:tickLblPos val="none"/>
        <c:crossAx val="150203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2519554402212194"/>
          <c:y val="0.1488260563641077"/>
          <c:w val="0.24406118484286668"/>
          <c:h val="0.11915342739695589"/>
        </c:manualLayout>
      </c:layout>
      <c:overlay val="0"/>
      <c:txPr>
        <a:bodyPr/>
        <a:lstStyle/>
        <a:p>
          <a:pPr rtl="0"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25218722659666"/>
          <c:y val="7.4668270632837569E-2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tx>
            <c:v>ЕНУ им. Гумилева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Лист1!$B$2:$F$2</c:f>
              <c:numCache>
                <c:formatCode>General</c:formatCode>
                <c:ptCount val="5"/>
                <c:pt idx="0">
                  <c:v>25</c:v>
                </c:pt>
                <c:pt idx="1">
                  <c:v>93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77777777777785E-2"/>
                  <c:y val="3.2407407407407413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228420391113086E-2"/>
                  <c:y val="1.388890557731058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85E-2"/>
                  <c:y val="9.2592592592592622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Научные 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публикации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318080"/>
        <c:axId val="150328064"/>
      </c:radarChart>
      <c:catAx>
        <c:axId val="150318080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328064"/>
        <c:crosses val="autoZero"/>
        <c:auto val="1"/>
        <c:lblAlgn val="ctr"/>
        <c:lblOffset val="100"/>
        <c:noMultiLvlLbl val="0"/>
      </c:catAx>
      <c:valAx>
        <c:axId val="1503280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31808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0484711286089263"/>
          <c:y val="7.8319845435987162E-2"/>
          <c:w val="0.24942497504713323"/>
          <c:h val="0.13797165985578796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57955255593047E-2"/>
          <c:y val="0.10855266852092403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tx>
            <c:v>ЕНУ им. Гумилева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v>КазНУ им. Аль-Фараби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v>ЗКГУ им. Утемисова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>
                <c:manualLayout>
                  <c:x val="7.842982862436277E-3"/>
                  <c:y val="2.324588962811127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71607225567481E-2"/>
                  <c:y val="2.2293555743302877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Академическая</a:t>
                    </a:r>
                    <a:r>
                      <a:rPr lang="ru-RU" sz="1200" baseline="0"/>
                      <a:t> мобильность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039215686274508E-3"/>
                  <c:y val="-6.6417574613215702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441871236683656E-4"/>
                  <c:y val="4.5224615608286917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</a:t>
                    </a:r>
                  </a:p>
                  <a:p>
                    <a:r>
                      <a:rPr lang="ru-RU" sz="1200"/>
                      <a:t> публикации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Лист1!$B$5:$F$5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</c:ser>
        <c:ser>
          <c:idx val="4"/>
          <c:order val="4"/>
          <c:tx>
            <c:v>ЗКАТУ им. Жангир хана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v>Атырауский институт нефти и газа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v>Каспийский обществ. университет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v>АГУ им. Досмухамедова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v>АУ им. Баишева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Лист1!$B$10:$F$10</c:f>
              <c:numCache>
                <c:formatCode>General</c:formatCode>
                <c:ptCount val="5"/>
              </c:numCache>
            </c:numRef>
          </c:val>
        </c:ser>
        <c:ser>
          <c:idx val="9"/>
          <c:order val="9"/>
          <c:tx>
            <c:v>АРГУ им. К.Жубанова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8</c:v>
                </c:pt>
                <c:pt idx="3">
                  <c:v>55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49472"/>
        <c:axId val="150344064"/>
      </c:radarChart>
      <c:catAx>
        <c:axId val="150649472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344064"/>
        <c:crosses val="autoZero"/>
        <c:auto val="1"/>
        <c:lblAlgn val="ctr"/>
        <c:lblOffset val="100"/>
        <c:noMultiLvlLbl val="0"/>
      </c:catAx>
      <c:valAx>
        <c:axId val="1503440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64947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txPr>
          <a:bodyPr/>
          <a:lstStyle/>
          <a:p>
            <a:pPr rtl="0">
              <a:defRPr sz="1200" spc="0" baseline="0"/>
            </a:pPr>
            <a:endParaRPr lang="ru-RU"/>
          </a:p>
        </c:txPr>
      </c:legendEntry>
      <c:layout>
        <c:manualLayout>
          <c:xMode val="edge"/>
          <c:yMode val="edge"/>
          <c:x val="0.74610510130716989"/>
          <c:y val="4.6149729709930934E-2"/>
          <c:w val="0.23635294117647065"/>
          <c:h val="0.12010232490274661"/>
        </c:manualLayout>
      </c:layout>
      <c:overlay val="1"/>
      <c:txPr>
        <a:bodyPr/>
        <a:lstStyle/>
        <a:p>
          <a:pPr rtl="0">
            <a:defRPr sz="1200" spc="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11313172348146"/>
          <c:y val="9.8840000346694226E-2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>
                <c:manualLayout>
                  <c:x val="2.5848142164781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Аккредитация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656583516721169E-2"/>
                  <c:y val="3.41624365644464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</a:t>
                    </a:r>
                    <a:r>
                      <a:rPr lang="ru-RU" dirty="0" smtClean="0"/>
                      <a:t>алантливые </a:t>
                    </a:r>
                    <a:r>
                      <a:rPr lang="ru-RU" dirty="0"/>
                      <a:t>студенты и ППС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Академическая мобильность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Выпускники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000000000000017E-2"/>
                  <c:y val="4.629629629629630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Научные </a:t>
                    </a:r>
                    <a:endParaRPr lang="ru-RU" dirty="0" smtClean="0"/>
                  </a:p>
                  <a:p>
                    <a:r>
                      <a:rPr lang="ru-RU" dirty="0" smtClean="0"/>
                      <a:t>публикации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tx>
            <c:v>ЗКАТУ им. Жангир хана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Лист1!$B$6:$F$6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410752"/>
        <c:axId val="150412288"/>
      </c:radarChart>
      <c:catAx>
        <c:axId val="150410752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50412288"/>
        <c:crosses val="autoZero"/>
        <c:auto val="1"/>
        <c:lblAlgn val="ctr"/>
        <c:lblOffset val="100"/>
        <c:noMultiLvlLbl val="0"/>
      </c:catAx>
      <c:valAx>
        <c:axId val="15041228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41075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8572329032484713"/>
          <c:y val="9.3647924542151442E-2"/>
          <c:w val="0.29470492517281144"/>
          <c:h val="0.18687935470717507"/>
        </c:manualLayout>
      </c:layout>
      <c:overlay val="0"/>
      <c:txPr>
        <a:bodyPr/>
        <a:lstStyle/>
        <a:p>
          <a:pPr rtl="0">
            <a:defRPr sz="10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58552055993001"/>
          <c:y val="0.11633493729950421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v>ЗКГУ им. Утемисова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Лист1!$B$4:$F$4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222222222222228E-2"/>
                  <c:y val="9.2592592592592622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867109634551492E-2"/>
                  <c:y val="1.552644110130147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 публикации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469248"/>
        <c:axId val="148971904"/>
      </c:radarChart>
      <c:catAx>
        <c:axId val="150469248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48971904"/>
        <c:crosses val="autoZero"/>
        <c:auto val="1"/>
        <c:lblAlgn val="ctr"/>
        <c:lblOffset val="100"/>
        <c:noMultiLvlLbl val="0"/>
      </c:catAx>
      <c:valAx>
        <c:axId val="14897190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046924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9869444444444462"/>
          <c:y val="8.4873505395158935E-2"/>
          <c:w val="0.24910299003322262"/>
          <c:h val="0.1798530367334813"/>
        </c:manualLayout>
      </c:layout>
      <c:overlay val="0"/>
      <c:txPr>
        <a:bodyPr/>
        <a:lstStyle/>
        <a:p>
          <a:pPr rtl="0">
            <a:defRPr sz="10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85462112577025"/>
          <c:y val="0.11572852934650191"/>
          <c:w val="0.48262029746281726"/>
          <c:h val="0.80436716243802853"/>
        </c:manualLayout>
      </c:layout>
      <c:radarChart>
        <c:radarStyle val="marker"/>
        <c:varyColors val="0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026067665002776E-2"/>
                  <c:y val="1.1644830825976104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496394897393244E-2"/>
                  <c:y val="1.552644110130147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 публикации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v>Атырауский институт нефти и газа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Лист1!$B$7:$F$7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21</c:v>
                </c:pt>
                <c:pt idx="4">
                  <c:v>5</c:v>
                </c:pt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24768"/>
        <c:axId val="149026304"/>
      </c:radarChart>
      <c:catAx>
        <c:axId val="149024768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49026304"/>
        <c:crosses val="autoZero"/>
        <c:auto val="1"/>
        <c:lblAlgn val="ctr"/>
        <c:lblOffset val="100"/>
        <c:noMultiLvlLbl val="0"/>
      </c:catAx>
      <c:valAx>
        <c:axId val="14902630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4902476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 rtl="0">
              <a:defRPr sz="1100" baseline="0"/>
            </a:pPr>
            <a:endParaRPr lang="ru-RU"/>
          </a:p>
        </c:txPr>
      </c:legendEntry>
      <c:legendEntry>
        <c:idx val="4"/>
        <c:delete val="1"/>
      </c:legendEntry>
      <c:legendEntry>
        <c:idx val="5"/>
        <c:txPr>
          <a:bodyPr/>
          <a:lstStyle/>
          <a:p>
            <a:pPr rtl="0">
              <a:defRPr sz="1100" baseline="0"/>
            </a:pPr>
            <a:endParaRPr lang="ru-RU"/>
          </a:p>
        </c:txPr>
      </c:legendEntry>
      <c:legendEntry>
        <c:idx val="6"/>
        <c:delete val="1"/>
      </c:legendEntry>
      <c:layout>
        <c:manualLayout>
          <c:xMode val="edge"/>
          <c:yMode val="edge"/>
          <c:x val="0.65449797144741262"/>
          <c:y val="8.9840633918916529E-2"/>
          <c:w val="0.32997235578497791"/>
          <c:h val="0.14103693398022765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960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endParaRPr lang="ru-RU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960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fld id="{03C1E971-4197-4FF1-B266-11D39C78DD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4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960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endParaRPr lang="ru-R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36600"/>
            <a:ext cx="4897438" cy="367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953" y="4655706"/>
            <a:ext cx="5389857" cy="440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960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fld id="{37C51FBB-779F-40AA-A70F-682D4ED7EB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18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лучших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51FBB-779F-40AA-A70F-682D4ED7EB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4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лучших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51FBB-779F-40AA-A70F-682D4ED7EBC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4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4E58D8CE-69C0-4AE7-84AB-DCA9460BE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38693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55F75-2ED7-497D-9602-CF5842752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1920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76D1-C79C-4941-86FE-09059094E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9351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AD21-81C8-49B2-B70A-62C5DE2DED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1164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67300" y="9906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67300" y="37719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473A-B916-49CD-930C-2E8B9A636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5934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76200"/>
            <a:ext cx="9144000" cy="632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FBB6-3F81-4928-9B4A-352F0FDB0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45818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67300" y="9906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67300" y="37719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000B-BC96-4187-911E-828D3F60F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4941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990600"/>
            <a:ext cx="7848600" cy="5410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5C72-4C90-40B3-841A-62B360BFE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01707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B373CF36-DE3E-40FC-A3AA-A881DEF9E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1076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CE69F-EB1F-4A89-82D3-CBFAAF47D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51171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2338-652F-4C58-9965-799E730333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8920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C0F9-E2B8-41B2-82CD-87F55947A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7019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861A-E1CF-4E78-9E4B-64D4AA2E07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21215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B563-382D-4502-81B2-EE2842A949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71018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52F8-7E73-41F6-B556-8076FD281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7632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482B0-8D3F-4F57-8CDD-4A4CCCA0B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89709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FFAEA-524E-4C50-8D5E-6850E2D611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60636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3B4C6-4A74-400D-A8B0-46CF46A39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13590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A6F7C-31BE-4EF6-9A9A-C08DADE77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824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D435-BEA5-4CB2-A5F8-772660B70C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0666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223D0266-DC49-45F3-854F-E9D1AEA8C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98621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67300" y="9906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67300" y="37719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CF264D9F-D97E-44FA-9253-090653F145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2024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88B3-884F-4CB4-8C31-26418EC0BD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28807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990600"/>
            <a:ext cx="7848600" cy="5410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17608C36-0473-4696-BA9B-4C033DF455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5461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76200"/>
            <a:ext cx="9144000" cy="632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83AB5660-3A43-487B-B9DC-C084AC8A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22563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990600"/>
            <a:ext cx="7848600" cy="5410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249F4A98-3671-4409-AF95-E0BF068913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9169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E8DF-EAF8-4ABB-B5DB-08149CDBCC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9613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82A9-A494-4902-8218-B2AAEA70F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2188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D0E0-E57D-44C0-BD04-CF733665EC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7485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47A2-3AE3-44D4-9FA4-1CC7D267D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9968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6EB29-BE55-4A01-AEE3-5105CA5E8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855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EB08-8575-40F1-8C72-2F36455B5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447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fld id="{D4B8958A-4525-4D22-A036-ECB2B3E9C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3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3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6479373E-A508-4AEC-8B9D-16FD66C9CD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ing.iaar.kz/" TargetMode="External"/><Relationship Id="rId2" Type="http://schemas.openxmlformats.org/officeDocument/2006/relationships/hyperlink" Target="mailto:rating.naar@mail.r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ting.iaar.kz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366713" y="2924944"/>
            <a:ext cx="8382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ехнология </a:t>
            </a:r>
          </a:p>
          <a:p>
            <a:pPr algn="ctr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рограммного и институционального</a:t>
            </a: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ранжирования </a:t>
            </a:r>
            <a:r>
              <a:rPr lang="kk-KZ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вузов Республики Казахстан </a:t>
            </a: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по направлениям и уровням подготовк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</a:t>
            </a:r>
          </a:p>
        </p:txBody>
      </p:sp>
      <p:pic>
        <p:nvPicPr>
          <p:cNvPr id="4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707904" y="332655"/>
            <a:ext cx="1829732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19113" y="5301208"/>
            <a:ext cx="83820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К. Ш.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Шункеев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эксперт НААР, эксперт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FIBAA</a:t>
            </a:r>
          </a:p>
          <a:p>
            <a:pPr algn="ctr" eaLnBrk="1" hangingPunct="1"/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shunkeev@rambler.ru</a:t>
            </a:r>
            <a:endParaRPr lang="ru-RU" sz="24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920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031991"/>
              </p:ext>
            </p:extLst>
          </p:nvPr>
        </p:nvGraphicFramePr>
        <p:xfrm>
          <a:off x="107503" y="620687"/>
          <a:ext cx="8928993" cy="6204947"/>
        </p:xfrm>
        <a:graphic>
          <a:graphicData uri="http://schemas.openxmlformats.org/drawingml/2006/table">
            <a:tbl>
              <a:tblPr firstRow="1" firstCol="1" bandRow="1"/>
              <a:tblGrid>
                <a:gridCol w="540569"/>
                <a:gridCol w="2987824"/>
                <a:gridCol w="4752528"/>
                <a:gridCol w="648072"/>
              </a:tblGrid>
              <a:tr h="37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Образовательная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Контакт студентов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с ППС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ППС на одного студента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Библиотечный фонд печатных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изданий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Общее число книг (учебные, научные и периодики и др.) из расчета на одного студента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Интернет-коллекция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Число Интернет-книг, Интернет-журналов, число базы данных из расчета на одного студента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Библиотека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печатной продукции к общему числу студентов. Степень компьютеризации.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Возможности для индивидуального развития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научных кружков к числу студентов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Культурные возможности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студенческих организаций,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хоров, театров к общему числу студентов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Удобства для </a:t>
                      </a:r>
                      <a:r>
                        <a:rPr lang="ru-RU" sz="1600" b="1" dirty="0" err="1" smtClean="0">
                          <a:latin typeface="Calibri" pitchFamily="34" charset="0"/>
                          <a:cs typeface="Calibri" pitchFamily="34" charset="0"/>
                        </a:rPr>
                        <a:t>иногородных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студентов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 мест в общежитиях из расчета на число студентов дневного отделения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Спортивные достижения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Спортивные результаты в предыдущем году, представленные Ассоциацией студенческого спорта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0"/>
            <a:ext cx="4392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884368" y="-27384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№4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648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72537"/>
              </p:ext>
            </p:extLst>
          </p:nvPr>
        </p:nvGraphicFramePr>
        <p:xfrm>
          <a:off x="107503" y="764704"/>
          <a:ext cx="8928993" cy="5811336"/>
        </p:xfrm>
        <a:graphic>
          <a:graphicData uri="http://schemas.openxmlformats.org/drawingml/2006/table">
            <a:tbl>
              <a:tblPr firstRow="1" firstCol="1" bandRow="1"/>
              <a:tblGrid>
                <a:gridCol w="540569"/>
                <a:gridCol w="3168352"/>
                <a:gridCol w="4463479"/>
                <a:gridCol w="756593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Интернационализация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Образовательные программы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Преподавание которых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ведется  полностью на иностранном языке, за текущий учебный год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Студенты,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обучающиеся на иностранных языках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Число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студентов, обучающихся на иностранном языке, в текущем учебном году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Студенческая мобильность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числа студентов, уехавших по обмену (минимум на 1 семестр в предыдущем уч. г.), к числу студентов дневного отделения, особое внимание уделяется программе 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Socrates-Erasmus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Студенческая мобильность </a:t>
                      </a:r>
                    </a:p>
                    <a:p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студентов, приехавших по обмену (минимум на 1 семестр в предыдущем уч. г.), к числу студентов дневного отделения, особое внимание уделяется программе 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Erasmus</a:t>
                      </a:r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Иностранные студенты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иностранных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студентов к числу студентов дневного отделения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Иностранные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ППС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иностранных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 преподавателей к числу штатных преподавателей вуза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Курсы на иностранных языках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курсов, которые ведутся на иностранных языках в предыдущем учебном году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Летные школы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летних школ в предыдущем году и  число участников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0"/>
            <a:ext cx="439248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0"/>
            <a:ext cx="144016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№5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426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200"/>
            <a:ext cx="6048672" cy="1192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НААР-2014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538194"/>
              </p:ext>
            </p:extLst>
          </p:nvPr>
        </p:nvGraphicFramePr>
        <p:xfrm>
          <a:off x="251521" y="1268759"/>
          <a:ext cx="8568953" cy="5040562"/>
        </p:xfrm>
        <a:graphic>
          <a:graphicData uri="http://schemas.openxmlformats.org/drawingml/2006/table">
            <a:tbl>
              <a:tblPr firstRow="1" firstCol="1" bandRow="1"/>
              <a:tblGrid>
                <a:gridCol w="761286"/>
                <a:gridCol w="5059939"/>
                <a:gridCol w="2747728"/>
              </a:tblGrid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 (в %)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входные данные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ru-RU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(Высокая концентрация талантливых студентов, преподавателей и исследователей):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(Академическая мобильность):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Конкурентноспособность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выпускников):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Конкурентноспособность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научных  публикаций преподавателей специальности: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22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83096"/>
            <a:ext cx="3672408" cy="4655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Методология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19864" cy="576064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Берлинские принципы ранжирования вузов:</a:t>
            </a:r>
          </a:p>
          <a:p>
            <a:pPr marL="536575" indent="276225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прозрачность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536575" indent="276225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объективность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536575" indent="276225">
              <a:buSzPct val="100000"/>
            </a:pP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проверяемость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,</a:t>
            </a:r>
          </a:p>
          <a:p>
            <a:pPr marL="536575" indent="276225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доступность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источников информации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SzPct val="100000"/>
              <a:buNone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Берлинские принципы обеспечиваются общедоступными показателями:</a:t>
            </a: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обладатели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образовательных грантов,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Алтын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белгi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Лучший преподаватель вуза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МОН РК,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лауреаты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государственных, именных премий и стипендий за развитие науки РК,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руководство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научным грантом,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обладатели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патентов и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изобретений, </a:t>
            </a: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публикации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измеряемые по индексу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Thomson Reuters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Scopus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261938" indent="0">
              <a:buSzPct val="100000"/>
              <a:buNone/>
            </a:pP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0075" y="7647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7504" y="692696"/>
            <a:ext cx="583247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2784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9361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Сумма баллов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 bwMode="auto">
              <a:xfrm>
                <a:off x="539552" y="1268760"/>
                <a:ext cx="8208912" cy="5112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9pPr>
              </a:lstStyle>
              <a:p>
                <a:pPr>
                  <a:spcBef>
                    <a:spcPts val="3000"/>
                  </a:spcBef>
                </a:pPr>
                <a:endParaRPr lang="en-US" sz="24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 (B) = I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0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 (B)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sub>
                    </m:sSub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ru-RU" sz="2000" b="1" dirty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=</a:t>
                </a:r>
                <a:r>
                  <a:rPr lang="ru-RU" sz="2000" b="1" dirty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ru-RU" sz="2000" b="1" dirty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,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=0,25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входные данные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: </a:t>
                </a:r>
                <a:endParaRPr lang="ru-RU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ru-RU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(Высокая концентрация талантливых студентов, преподавателей </a:t>
                </a:r>
                <a:endParaRPr lang="ru-RU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0">
                  <a:spcAft>
                    <a:spcPts val="0"/>
                  </a:spcAft>
                  <a:buSzPct val="100000"/>
                </a:pP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          и  исследователей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):</a:t>
                </a:r>
              </a:p>
              <a:p>
                <a:pPr marL="342900" lvl="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ru-RU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(Академическая мобильность):</a:t>
                </a:r>
              </a:p>
              <a:p>
                <a:pPr marL="342900" lvl="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(Конкурентоспособность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выпускников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):</a:t>
                </a:r>
                <a:endParaRPr lang="en-US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ru-RU" sz="2000" b="1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Конкурентноспособность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научных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публикаций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преподавателей специальности:</a:t>
                </a:r>
              </a:p>
              <a:p>
                <a:pPr marL="261938">
                  <a:spcBef>
                    <a:spcPts val="6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I = I(B) + I(M) + I(D)</a:t>
                </a:r>
                <a:endPara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268760"/>
                <a:ext cx="8208912" cy="51125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17" t="-8224" b="-98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1925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79512" y="1196752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449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6190" y="1340767"/>
            <a:ext cx="873636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позволяет осуществить ранжирования по уровням подготовки специалистов:</a:t>
            </a:r>
          </a:p>
          <a:p>
            <a:pPr marL="342900" indent="2809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(образовательных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направлению подготовки 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(образование, естественно-научные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магистратуре.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PhD)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вузов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преподавателей вузов Республики Казахстан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преподавателей отдельных вузов Республики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бъективность данных  производится компьютерной программой из база данных республиканских  и международных  информационных ресурсов, и поэтому не требуется их бумажное сопровождение. 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446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900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4491"/>
            <a:ext cx="6624736" cy="121627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входные данные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52441" cy="4501134"/>
          </a:xfrm>
        </p:spPr>
        <p:txBody>
          <a:bodyPr/>
          <a:lstStyle/>
          <a:p>
            <a:pPr marL="358775" indent="-358775">
              <a:buSzPct val="100000"/>
              <a:buFont typeface="+mj-lt"/>
              <a:buAutoNum type="arabicPeriod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Название вуза: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имени К.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buSzPct val="100000"/>
              <a:buFont typeface="+mj-lt"/>
              <a:buAutoNum type="arabicPeriod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Сведения о институциональной аккредитации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акр.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агенства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216525" lvl="0" indent="-285750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Национальное – 100</a:t>
            </a:r>
          </a:p>
          <a:p>
            <a:pPr marL="5216525" lvl="0" indent="-285750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- 200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Статус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образовательной программы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</a:t>
            </a:r>
          </a:p>
          <a:p>
            <a:pPr marL="0" indent="0">
              <a:spcAft>
                <a:spcPts val="1200"/>
              </a:spcAft>
              <a:buSzPct val="100000"/>
            </a:pPr>
            <a:r>
              <a:rPr lang="en-US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Направление подготовки: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Специальность (образовательная программа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5В011000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физика</a:t>
            </a: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6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Сведения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 специализированной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аккредитации: Данные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агентства:</a:t>
            </a:r>
          </a:p>
          <a:p>
            <a:pPr marL="5208588" lvl="0" indent="-277813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Национальное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100</a:t>
            </a:r>
          </a:p>
          <a:p>
            <a:pPr marL="5208588" indent="-277813">
              <a:buSzPct val="10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- 200</a:t>
            </a:r>
          </a:p>
          <a:p>
            <a:pPr marL="0" lv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539552" y="124491"/>
            <a:ext cx="117075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528" y="127793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3987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998268" cy="1079053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студентов,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преподавателей и исследователей):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52441" cy="5040560"/>
          </a:xfrm>
        </p:spPr>
        <p:txBody>
          <a:bodyPr/>
          <a:lstStyle/>
          <a:p>
            <a:pPr marL="0" lv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1.1. Студенты</a:t>
            </a:r>
          </a:p>
          <a:p>
            <a:pPr marL="0" lvl="1" indent="0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Всего: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Дневное отделение: 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них:</a:t>
            </a:r>
          </a:p>
          <a:p>
            <a:pPr marL="0" indent="1158875">
              <a:buSzPct val="100000"/>
            </a:pPr>
            <a:r>
              <a:rPr lang="ru-RU" sz="1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Образовательный грант</a:t>
            </a: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Иванов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</a:t>
            </a:r>
            <a:endParaRPr lang="ru-RU" sz="18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На договорной основе: 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Заочное отделение: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18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них:</a:t>
            </a:r>
          </a:p>
          <a:p>
            <a:pPr marL="0" indent="1158875">
              <a:buSzPct val="100000"/>
            </a:pPr>
            <a:r>
              <a:rPr lang="ru-RU" sz="18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Образовательный </a:t>
            </a: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грант: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</a:t>
            </a:r>
            <a:endParaRPr lang="ru-RU" sz="1800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На договорной основе:</a:t>
            </a:r>
            <a:endParaRPr lang="ru-RU" sz="1800" dirty="0" smtClean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kk-KZ" sz="1800" dirty="0">
                <a:latin typeface="Calibri" pitchFamily="34" charset="0"/>
                <a:cs typeface="Calibri" pitchFamily="34" charset="0"/>
              </a:rPr>
              <a:t>Обладателей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«Алтын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белг</a:t>
            </a:r>
            <a:r>
              <a:rPr lang="kk-KZ" sz="1800" dirty="0">
                <a:latin typeface="Calibri" pitchFamily="34" charset="0"/>
                <a:cs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Жанболов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А. - 100</a:t>
            </a: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Выпускники, закончившие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дипломом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«с отличием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»: </a:t>
            </a:r>
          </a:p>
          <a:p>
            <a:pPr marL="0" indent="115887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 2013 году: </a:t>
            </a: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Жанболов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А.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 2012 году 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Ерболов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А. - 100</a:t>
            </a: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2011 году: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Есболов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Б. – 100</a:t>
            </a:r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51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2048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50100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51530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51723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58052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61653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179512" y="137270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70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116632"/>
            <a:ext cx="6408191" cy="720080"/>
          </a:xfrm>
        </p:spPr>
        <p:txBody>
          <a:bodyPr/>
          <a:lstStyle/>
          <a:p>
            <a:pPr marL="0" lvl="0" indent="0" algn="ctr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студентов,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преподавателей и исследователей):</a:t>
            </a:r>
            <a:endParaRPr lang="ru-RU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/>
          <a:lstStyle/>
          <a:p>
            <a:pPr marL="0" lvl="0" indent="0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1.2. Штатные преподаватели</a:t>
            </a:r>
          </a:p>
          <a:p>
            <a:pPr marL="0" lvl="1" indent="441325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Всего:</a:t>
            </a:r>
          </a:p>
          <a:p>
            <a:pPr marL="0" lvl="1" indent="441325">
              <a:spcAft>
                <a:spcPts val="600"/>
              </a:spcAft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них: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Остепененные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более 50 %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 остепененных:  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наук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А. А. - 100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Кандидаты наук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Марков - 50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PhD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Нурболов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 - 50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Лауреаты государственной премии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Мукашев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Б. Н. - 300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indent="0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Лауреаты именных  премий МОН РК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(К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Сатпаева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Ч.Ч. Валиханова,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441325" indent="0">
              <a:spcAft>
                <a:spcPts val="600"/>
              </a:spcAft>
              <a:buSzPct val="100000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        Ы.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Алтынсарина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Кюль-тегина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Д.А.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Кунаева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М.О.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Ауэзова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А. – 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Обладатели государственной научной стипендии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Ибраев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Ж – 100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Обладатели «Лучший преподаватель Вуза» МОН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Абуов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А.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Руководители научного гранта МОН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Мамыров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Б.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5679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68548" y="51371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4425" y="98072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381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116632"/>
            <a:ext cx="6192167" cy="864096"/>
          </a:xfrm>
        </p:spPr>
        <p:txBody>
          <a:bodyPr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(Академическая мобильность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84576"/>
          </a:xfrm>
        </p:spPr>
        <p:txBody>
          <a:bodyPr/>
          <a:lstStyle/>
          <a:p>
            <a:pPr marL="441325" lvl="0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2.1.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Приглашенный преподаватель (профессор или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PhD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) из дальнего зарубежья,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ведущий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занятия и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принимаю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щ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ий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экзамен по читаемой дисциплине базового (БД) или профилирующего (ПД)  цикла специальности в 2012-1013 и 2013-2014 учебные годы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41325" lvl="0" indent="-441325">
              <a:buSzPct val="100000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N.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Itoh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 100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2.2.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Преподаватель (доктор наук, кандидат наук,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PhD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профилирующей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кафедры,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ведущий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занятия в вузах или исследования в научных центрах дальнего зарубежья в 2012-1013 и 2013-2014 учебные годы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441325" indent="-441325">
              <a:buSzPct val="100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Максимов - 100</a:t>
            </a:r>
          </a:p>
          <a:p>
            <a:pPr marL="441325" lvl="1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2.3.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Студенты из дальнего зарубежья, обучавшиеся в течение одного семестра в 2012-1013 и 2013-2014 учебные годы:</a:t>
            </a:r>
          </a:p>
          <a:p>
            <a:pPr marL="441325" lvl="1" indent="-441325">
              <a:buSzPct val="100000"/>
            </a:pPr>
            <a:r>
              <a:rPr lang="ru-RU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V. Millen - 100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lvl="1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2.4.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Студенты специальности, обучавшиеся в течение одного семестра в вузе дальнего зарубежья в 2012-1013 и 2013-2014 учебные годы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441325" lvl="1" indent="-441325">
              <a:buSzPct val="100000"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Оспанов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- 100</a:t>
            </a:r>
          </a:p>
          <a:p>
            <a:pPr marL="441325" lvl="1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2.5.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Совместные образовательные программы с зарубежными партнерами по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двухдипломному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образованию:</a:t>
            </a:r>
          </a:p>
          <a:p>
            <a:pPr marL="441325" lvl="1" indent="-44132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им. К.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Гданьский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университет  - 100</a:t>
            </a:r>
            <a:endParaRPr lang="ru-RU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lvl="1" indent="-441325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441325" indent="-44132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441325" lvl="0" indent="-44132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6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217586" y="58796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1520" y="105273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40075" y="112474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724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8244408" cy="609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Глобальный рейтинг университетов мира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31168"/>
            <a:ext cx="8712968" cy="5410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мировом образовательном пространстве широко практикуется академический рейтинг мировых университетов, который образует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глобальный рейтинг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осуществляемый признанными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агентствами: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ARWU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(Academic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Ranking of World Universities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–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Шанхайский  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QS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(Times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Higher Education –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Quacguarelli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Symons)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(Times Higher Education –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Thomson Reuters)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QS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Quacguarelli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Symons)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HEEACT (Higher Education Evaluation and Accreditation Council of Taiwan)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Webometrics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map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Multirank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РейтОР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buSzPct val="100000"/>
            </a:pPr>
            <a:endParaRPr lang="ru-R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00000"/>
            </a:pP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36909" y="836712"/>
            <a:ext cx="632777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504" y="908720"/>
            <a:ext cx="632777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937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7384"/>
            <a:ext cx="5688632" cy="14016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Конкурентноспособность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выпускников):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52441" cy="5400600"/>
          </a:xfrm>
        </p:spPr>
        <p:txBody>
          <a:bodyPr/>
          <a:lstStyle/>
          <a:p>
            <a:pPr marL="0" lvl="1" indent="0">
              <a:buSzPct val="100000"/>
            </a:pPr>
            <a:endParaRPr lang="ru-RU" sz="16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lvl="1" indent="538163">
              <a:buSzPct val="100000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3.1. Число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выпускников в 2013 году:</a:t>
            </a:r>
          </a:p>
          <a:p>
            <a:pPr indent="195263"/>
            <a:r>
              <a:rPr lang="ru-RU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них: </a:t>
            </a:r>
          </a:p>
          <a:p>
            <a:pPr lvl="0" indent="195263"/>
            <a:r>
              <a:rPr lang="ru-RU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По сельской квоте:</a:t>
            </a:r>
          </a:p>
          <a:p>
            <a:pPr indent="195263"/>
            <a:r>
              <a:rPr lang="ru-RU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                   </a:t>
            </a:r>
            <a:r>
              <a:rPr lang="ru-RU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Всего</a:t>
            </a:r>
            <a:endParaRPr lang="ru-RU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538163">
              <a:buSzPct val="100000"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 трудоустроенные в год окончания (в 2013 году</a:t>
            </a:r>
            <a:r>
              <a:rPr lang="ru-RU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): 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95% - 95</a:t>
            </a:r>
          </a:p>
          <a:p>
            <a:pPr marL="0" lvl="1" indent="538163">
              <a:buSzPct val="100000"/>
            </a:pPr>
            <a:endParaRPr lang="ru-RU" dirty="0" smtClean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538163">
              <a:buSzPct val="100000"/>
            </a:pPr>
            <a:r>
              <a:rPr lang="ru-RU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образовательному гранту:</a:t>
            </a:r>
          </a:p>
          <a:p>
            <a:r>
              <a:rPr lang="ru-RU" sz="20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                        </a:t>
            </a:r>
            <a:r>
              <a:rPr lang="ru-RU" sz="20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Всего</a:t>
            </a:r>
          </a:p>
          <a:p>
            <a:pPr indent="195263"/>
            <a:r>
              <a:rPr lang="ru-RU" sz="20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20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них трудоустроенные в год окончания (в 2013 году</a:t>
            </a:r>
            <a:r>
              <a:rPr lang="ru-RU" sz="20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):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75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 -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75</a:t>
            </a:r>
            <a:endParaRPr lang="ru-RU" sz="2000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lvl="0" indent="195263"/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 indent="195263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основе договора:</a:t>
            </a:r>
          </a:p>
          <a:p>
            <a:pPr lvl="0" indent="195263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Всего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lvl="0" indent="538163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Из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них трудоустроенные в год окончания (в 2013 году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 -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25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84482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2494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3651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04763" y="58052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251520" y="116632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1520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40075" y="1196752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238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-27384"/>
            <a:ext cx="6624215" cy="14016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Конкурентноспособность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научных  публикаций преподавателей специальности: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52441" cy="5256584"/>
          </a:xfrm>
        </p:spPr>
        <p:txBody>
          <a:bodyPr/>
          <a:lstStyle/>
          <a:p>
            <a:pPr marL="441325" indent="-441325" algn="ctr">
              <a:buSzPct val="100000"/>
            </a:pPr>
            <a:endParaRPr lang="ru-RU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.1.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 соответствии с индексом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ISI Web of 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441325" indent="0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Knowledge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441325" indent="0"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Иванов А. - 200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.2. Публикации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 соответствии с индексом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Scopus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lvl="0" indent="538163"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Иванов А.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100</a:t>
            </a:r>
          </a:p>
          <a:p>
            <a:pPr marL="0" lvl="0" indent="538163">
              <a:buSzPct val="100000"/>
            </a:pP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.3. Патенты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и изобретения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Республиканский (Иванов А.) – 100</a:t>
            </a:r>
          </a:p>
          <a:p>
            <a:pPr marL="0" indent="719138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Международный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(Иванов А.) –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0" name="Рисунок 7" descr="Q:\Журналы\PSS b\Phys.Stat.Sol. (b) V.174, 1992\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543926" cy="2099759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4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160092" y="195386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79512" y="1196752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9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0851"/>
            <a:ext cx="5544616" cy="106991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входные данные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 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(Магистратура)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24210"/>
            <a:ext cx="8652441" cy="4501134"/>
          </a:xfrm>
        </p:spPr>
        <p:txBody>
          <a:bodyPr/>
          <a:lstStyle/>
          <a:p>
            <a:pPr marL="358775" indent="-358775">
              <a:buSzPct val="100000"/>
              <a:buFont typeface="+mj-lt"/>
              <a:buAutoNum type="arabicPeriod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Название вуза: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имени К.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buSzPct val="100000"/>
              <a:buFont typeface="+mj-lt"/>
              <a:buAutoNum type="arabicPeriod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Сведения о институциональной аккредитации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акр.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агенства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Статус образовательной программы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</a:t>
            </a:r>
          </a:p>
          <a:p>
            <a:pPr mar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Направление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подготовки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Специальность (образовательная программа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5В011000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физика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Сведения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 специализированной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аккредитации: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агентства:</a:t>
            </a: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- 200</a:t>
            </a: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539552" y="191618"/>
            <a:ext cx="117075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528" y="127793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015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-27384"/>
            <a:ext cx="6501803" cy="1079053"/>
          </a:xfrm>
        </p:spPr>
        <p:txBody>
          <a:bodyPr/>
          <a:lstStyle/>
          <a:p>
            <a:pPr marL="0" lvl="0" indent="0" algn="ctr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магистрантов-исследователей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37" y="1628800"/>
            <a:ext cx="8652441" cy="4320480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kk-KZ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Высокая концентрация талантливых магистрантов-исследователей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Всего: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Дневное отделение: 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них: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Образовательный грант: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20*25</a:t>
            </a:r>
            <a:r>
              <a:rPr lang="en-US" sz="1800" dirty="0" smtClean="0"/>
              <a:t> </a:t>
            </a:r>
            <a:endParaRPr lang="ru-RU" sz="1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На договорной основе: </a:t>
            </a: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Выпускники, закончившие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c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дипломом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«с отличием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5*100=500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2012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год: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2011 год: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endParaRPr lang="ru-RU" sz="1800" dirty="0"/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6084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492896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42900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95536" y="33328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636402" y="472514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36402" y="43651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70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998268" cy="1079053"/>
          </a:xfrm>
        </p:spPr>
        <p:txBody>
          <a:bodyPr/>
          <a:lstStyle/>
          <a:p>
            <a:pPr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Академическая мобильность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10" y="1772816"/>
            <a:ext cx="8652441" cy="4065856"/>
          </a:xfrm>
        </p:spPr>
        <p:txBody>
          <a:bodyPr/>
          <a:lstStyle/>
          <a:p>
            <a:pPr marL="0" lv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2.1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Магистранты из дальнего зарубежья, обучавшиеся в течение одного семестра в 2012-1013 и 2013-2014 учебные годы:</a:t>
            </a:r>
          </a:p>
          <a:p>
            <a:pPr marL="4130675" lvl="0" indent="0">
              <a:buSzPct val="100000"/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Марк – 100</a:t>
            </a:r>
          </a:p>
          <a:p>
            <a:pPr marL="4130675" indent="0">
              <a:buSzPct val="100000"/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……………</a:t>
            </a:r>
          </a:p>
          <a:p>
            <a:pPr mar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2.2 Магистранты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специальности, обучавшиеся в течение одного семестра в вузе дальнего зарубежья в 2012-1013 и 2013-2014 учебные годы:</a:t>
            </a:r>
          </a:p>
          <a:p>
            <a:pPr marL="6465888" lvl="0" indent="-179388">
              <a:buSzPct val="100000"/>
              <a:buFont typeface="Arial" pitchFamily="34" charset="0"/>
              <a:buChar char="•"/>
              <a:tabLst>
                <a:tab pos="6465888" algn="l"/>
              </a:tabLst>
            </a:pP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Оспанов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6465888" indent="-179388">
              <a:buSzPct val="100000"/>
              <a:buFont typeface="Arial" pitchFamily="34" charset="0"/>
              <a:buChar char="•"/>
              <a:tabLst>
                <a:tab pos="6465888" algn="l"/>
              </a:tabLst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Марат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2.3 Совместные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образовательные программы с зарубежными партнерами по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двух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дипломному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образованию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 </a:t>
            </a:r>
          </a:p>
          <a:p>
            <a:pPr marL="3673475" lvl="0" indent="-80963">
              <a:buSzPct val="10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АРГУ- </a:t>
            </a: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Гданьский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университет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500</a:t>
            </a: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116632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046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98268" cy="935037"/>
          </a:xfrm>
        </p:spPr>
        <p:txBody>
          <a:bodyPr/>
          <a:lstStyle/>
          <a:p>
            <a:pPr lvl="0" algn="ctr"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Конкурентоспособность магистрантов - выпускников специальности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243" y="2060848"/>
            <a:ext cx="8652441" cy="2769712"/>
          </a:xfrm>
        </p:spPr>
        <p:txBody>
          <a:bodyPr/>
          <a:lstStyle/>
          <a:p>
            <a:pPr mar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3.1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Число выпускников в 2013 году: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1290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1938" indent="0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 них трудоустроенные в год окончания (в 2013 году):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924944"/>
            <a:ext cx="155748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539552" y="99818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38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116632"/>
            <a:ext cx="6408191" cy="720080"/>
          </a:xfrm>
        </p:spPr>
        <p:txBody>
          <a:bodyPr/>
          <a:lstStyle/>
          <a:p>
            <a:pPr algn="ctr"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Конкурентоспособность научных публикаций магистрантов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специальности):</a:t>
            </a:r>
            <a:endParaRPr lang="ru-RU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896544"/>
          </a:xfrm>
        </p:spPr>
        <p:txBody>
          <a:bodyPr/>
          <a:lstStyle/>
          <a:p>
            <a:pPr mar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4.1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indent="0"/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А.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3*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  <a:p>
            <a:pPr marL="0" lvl="0" indent="0">
              <a:spcAft>
                <a:spcPts val="6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Публикации в соответствии с индексом </a:t>
            </a:r>
            <a:r>
              <a:rPr lang="ru-RU" sz="1800" dirty="0" err="1">
                <a:latin typeface="Calibri"/>
                <a:ea typeface="Calibri"/>
                <a:cs typeface="Times New Roman"/>
              </a:rPr>
              <a:t>Хирша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(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h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-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index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) по 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Scopus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2776538" lvl="0" indent="0">
              <a:spcAft>
                <a:spcPts val="600"/>
              </a:spcAft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3*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Aft>
                <a:spcPts val="6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4.3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Патенты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и изобретения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2873375" indent="0"/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-100</a:t>
            </a:r>
          </a:p>
          <a:p>
            <a:pPr marL="2873375" indent="0"/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- 200</a:t>
            </a: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67187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4425" y="98072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046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50"/>
            <a:ext cx="6192688" cy="106991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входные данные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24210"/>
            <a:ext cx="8652441" cy="4501134"/>
          </a:xfrm>
          <a:noFill/>
          <a:ln>
            <a:noFill/>
          </a:ln>
        </p:spPr>
        <p:txBody>
          <a:bodyPr/>
          <a:lstStyle/>
          <a:p>
            <a:pPr marL="358775" indent="-358775">
              <a:buSzPct val="100000"/>
              <a:buFont typeface="+mj-lt"/>
              <a:buAutoNum type="arabicPeriod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Название вуза: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имени К.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buSzPct val="100000"/>
              <a:buFont typeface="+mj-lt"/>
              <a:buAutoNum type="arabicPeriod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Сведения о институциональной аккредитации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акр.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агенства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Статус образовательной программы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Докторантура </a:t>
            </a:r>
            <a:endParaRPr lang="en-US" sz="1800" dirty="0" smtClean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Times New Roman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Направление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подготовки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Специальность (образовательная программа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5В011000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физика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Сведения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 специализированной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аккредитации: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агентства:</a:t>
            </a: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- 200</a:t>
            </a: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539552" y="218225"/>
            <a:ext cx="117075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528" y="127793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70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6286300" cy="1079053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докторантов):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52441" cy="5040560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kk-KZ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Высокая концентрация талантливых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докторантов.  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179388" lvl="0" indent="0">
              <a:buSzPct val="100000"/>
            </a:pPr>
            <a:r>
              <a:rPr lang="en-US" sz="1800" dirty="0" smtClean="0"/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1.1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Докторанты                 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Всего: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Научный руководитель по РК:</a:t>
            </a:r>
            <a:endParaRPr lang="en-US" sz="1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Научный руководитель по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441325" indent="0"/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Выпускники, закончившие с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защитой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диссертации:</a:t>
            </a:r>
          </a:p>
          <a:p>
            <a:pPr marL="441325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5*100=500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2012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41325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2011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году: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endParaRPr lang="ru-RU" sz="1800" dirty="0"/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2048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6680" y="25649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116632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268760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07704" y="378904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14908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215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998268" cy="1079053"/>
          </a:xfrm>
        </p:spPr>
        <p:txBody>
          <a:bodyPr/>
          <a:lstStyle/>
          <a:p>
            <a:pPr>
              <a:buSzPct val="100000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 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Академическая мобильность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52441" cy="5040560"/>
          </a:xfrm>
        </p:spPr>
        <p:txBody>
          <a:bodyPr/>
          <a:lstStyle/>
          <a:p>
            <a:pPr marL="0" lvl="0" indent="80963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.1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Докторанты из дальнего зарубежья, обучавшиеся в течение одного семестра в 2012-1013 и 2013-2014 учебные годы:</a:t>
            </a:r>
          </a:p>
          <a:p>
            <a:pPr marL="0" lvl="0" indent="80963">
              <a:buSzPct val="100000"/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Марк – 100</a:t>
            </a:r>
          </a:p>
          <a:p>
            <a:pPr marL="0" indent="80963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……………</a:t>
            </a:r>
          </a:p>
          <a:p>
            <a:pPr marL="0" indent="80963">
              <a:spcBef>
                <a:spcPts val="1800"/>
              </a:spcBef>
              <a:spcAft>
                <a:spcPts val="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.2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специальности, обучавшиеся в течение одного семестра в вузе дальнего зарубежья в 2012-1013 и 2013-2014 учебные годы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80963">
              <a:buSzPct val="150000"/>
              <a:buFont typeface="Arial" pitchFamily="34" charset="0"/>
              <a:buChar char="•"/>
            </a:pP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Оспанов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80963">
              <a:buSzPct val="15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Марат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80963">
              <a:spcBef>
                <a:spcPts val="1800"/>
              </a:spcBef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Совместные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образовательные программы с зарубежными партнерами по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двух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дипломному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образованию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80963">
              <a:buSzPct val="100000"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АРГУ-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Гданский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университет - 500</a:t>
            </a:r>
          </a:p>
          <a:p>
            <a:pPr marL="0" lvl="0" indent="80963">
              <a:buSzPct val="100000"/>
            </a:pPr>
            <a:endParaRPr lang="ru-RU" sz="1800" dirty="0"/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137270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718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9120"/>
            <a:ext cx="8244408" cy="609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Национальный рейтинг университетов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4555976"/>
          </a:xfrm>
        </p:spPr>
        <p:txBody>
          <a:bodyPr/>
          <a:lstStyle/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Perspektywy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(Poland)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CHE (Center for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Higher Education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Development) - Germany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МОН РФ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Независимое агентство по обеспечению качества образования (НКАОКО)</a:t>
            </a: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Центр Болонского процесса и академической мобильности</a:t>
            </a: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Независимое агентство аккредитации и рейтинга (НААР - 2014)</a:t>
            </a:r>
          </a:p>
          <a:p>
            <a:pPr marL="324000">
              <a:spcBef>
                <a:spcPts val="1200"/>
              </a:spcBef>
              <a:spcAft>
                <a:spcPts val="1200"/>
              </a:spcAft>
              <a:buSzPct val="100000"/>
            </a:pP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0074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490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128792" cy="1079053"/>
          </a:xfrm>
        </p:spPr>
        <p:txBody>
          <a:bodyPr/>
          <a:lstStyle/>
          <a:p>
            <a:pPr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Конкурентоспособность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выпускников-докторантов 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50" y="1556792"/>
            <a:ext cx="8821634" cy="5040560"/>
          </a:xfrm>
        </p:spPr>
        <p:txBody>
          <a:bodyPr/>
          <a:lstStyle/>
          <a:p>
            <a:pPr marL="0" lvl="0" indent="0"/>
            <a:r>
              <a:rPr lang="kk-KZ" sz="18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Число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выпускников в 2013 году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lvl="0" indent="0"/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1290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indent="0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них трудоустроенные в год окончания (в 2013 году):</a:t>
            </a:r>
          </a:p>
          <a:p>
            <a:pPr marL="0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          </a:t>
            </a:r>
          </a:p>
          <a:p>
            <a:pPr marL="0" indent="0"/>
            <a:r>
              <a:rPr lang="ru-RU" sz="1800" smtClean="0">
                <a:latin typeface="Calibri" pitchFamily="34" charset="0"/>
                <a:cs typeface="Calibri" pitchFamily="34" charset="0"/>
              </a:rPr>
              <a:t>4.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Конкурентоспособность научных публикаций </a:t>
            </a:r>
            <a:r>
              <a:rPr lang="ru-RU" sz="1800" smtClean="0">
                <a:latin typeface="Calibri"/>
                <a:ea typeface="Calibri"/>
                <a:cs typeface="Times New Roman"/>
              </a:rPr>
              <a:t>докторантов  специальности в соответствии с индексом Хирша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61938" indent="0"/>
            <a:r>
              <a:rPr lang="en-US" sz="1800" smtClean="0">
                <a:latin typeface="Calibri" pitchFamily="34" charset="0"/>
                <a:cs typeface="Calibri" pitchFamily="34" charset="0"/>
              </a:rPr>
              <a:t>5.1 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Публикации в соответствии с индексом Хирша (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indent="0"/>
            <a:r>
              <a:rPr lang="en-US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ru-RU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Шункеев К. Ш. – 3*</a:t>
            </a:r>
            <a:r>
              <a:rPr lang="en-US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</a:p>
          <a:p>
            <a:pPr marL="0" lvl="1" indent="0">
              <a:buSzPct val="100000"/>
            </a:pPr>
            <a:r>
              <a:rPr lang="en-US" smtClean="0">
                <a:cs typeface="Calibri" pitchFamily="34" charset="0"/>
              </a:rPr>
              <a:t>  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 5.2 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Публикации в соответствии с индексом Хирша (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Scopus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:</a:t>
            </a:r>
            <a:endParaRPr lang="en-US" sz="1800" smtClean="0">
              <a:latin typeface="Calibri" pitchFamily="34" charset="0"/>
              <a:cs typeface="Calibri" pitchFamily="34" charset="0"/>
            </a:endParaRPr>
          </a:p>
          <a:p>
            <a:pPr marL="6107113" lvl="1" indent="0">
              <a:buSzPct val="100000"/>
            </a:pPr>
            <a:r>
              <a:rPr lang="ru-RU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Шункеев К. Ш. – 3*</a:t>
            </a:r>
            <a:r>
              <a:rPr lang="en-US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  <a:endParaRPr lang="en-US" sz="180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5.3</a:t>
            </a:r>
            <a:r>
              <a:rPr lang="en-US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Патенты и изобретения: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 -100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 - 200</a:t>
            </a:r>
          </a:p>
          <a:p>
            <a:pPr marL="0" lvl="1" indent="0">
              <a:buSzPct val="100000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6120291" y="2688027"/>
            <a:ext cx="155748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28759" y="137270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8025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29" y="117699"/>
            <a:ext cx="7488311" cy="1079053"/>
          </a:xfrm>
        </p:spPr>
        <p:txBody>
          <a:bodyPr/>
          <a:lstStyle/>
          <a:p>
            <a:pPr algn="ctr"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(Конкурентоспособность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научных публикаций 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докторантов  специальности в соответствии с индексом </a:t>
            </a:r>
            <a:r>
              <a:rPr lang="ru-RU" sz="20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Хирша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5172" cy="3729101"/>
          </a:xfrm>
        </p:spPr>
        <p:txBody>
          <a:bodyPr/>
          <a:lstStyle/>
          <a:p>
            <a:pPr indent="-163513"/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.1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indent="-163513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– 3*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</a:p>
          <a:p>
            <a:pPr marL="179388" lvl="1" indent="0">
              <a:buSzPct val="100000"/>
            </a:pPr>
            <a:r>
              <a:rPr lang="en-US" dirty="0" smtClean="0">
                <a:cs typeface="Calibri" pitchFamily="34" charset="0"/>
              </a:rPr>
              <a:t>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.2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Scopus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3135313" lvl="1" indent="98425"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А. –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3*100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163513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.3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Патенты и изобретения: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-100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- 200</a:t>
            </a:r>
          </a:p>
          <a:p>
            <a:pPr marL="0" lvl="1" indent="0">
              <a:buSzPct val="100000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179512" y="193502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34076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268760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84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6190" y="1340767"/>
            <a:ext cx="873636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позволяет осуществить ранжирования по уровням подготовки специалистов:</a:t>
            </a:r>
          </a:p>
          <a:p>
            <a:pPr marL="342900" indent="2809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(образовательных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направлению подготовки 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(образование, естественно-научные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магистратуре.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PhD)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вузов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преподавателей вузов Республики Казахстан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преподавателей отдельных вузов Республики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бъективность данных  производится компьютерной программой из база данных республиканских  и международных  информационных ресурсов, и поэтому не требуется их бумажное сопровождение. 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446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7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466054"/>
              </p:ext>
            </p:extLst>
          </p:nvPr>
        </p:nvGraphicFramePr>
        <p:xfrm>
          <a:off x="0" y="404664"/>
          <a:ext cx="91440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79712" y="116632"/>
            <a:ext cx="51125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A75A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ВУЗы РК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923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341059"/>
              </p:ext>
            </p:extLst>
          </p:nvPr>
        </p:nvGraphicFramePr>
        <p:xfrm>
          <a:off x="539552" y="764704"/>
          <a:ext cx="83529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53653"/>
              </p:ext>
            </p:extLst>
          </p:nvPr>
        </p:nvGraphicFramePr>
        <p:xfrm>
          <a:off x="251520" y="809328"/>
          <a:ext cx="889248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79712" y="188640"/>
            <a:ext cx="51125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A75A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КазНУ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им. аль-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Фараби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621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751567"/>
              </p:ext>
            </p:extLst>
          </p:nvPr>
        </p:nvGraphicFramePr>
        <p:xfrm>
          <a:off x="827584" y="692696"/>
          <a:ext cx="78488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555884"/>
              </p:ext>
            </p:extLst>
          </p:nvPr>
        </p:nvGraphicFramePr>
        <p:xfrm>
          <a:off x="259678" y="593304"/>
          <a:ext cx="885698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ЕНУ им. Л. Гумилева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93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16512"/>
              </p:ext>
            </p:extLst>
          </p:nvPr>
        </p:nvGraphicFramePr>
        <p:xfrm>
          <a:off x="256432" y="658101"/>
          <a:ext cx="88569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им. К.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66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73638"/>
              </p:ext>
            </p:extLst>
          </p:nvPr>
        </p:nvGraphicFramePr>
        <p:xfrm>
          <a:off x="395536" y="1124744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ЗКАТУ им.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Жангирхана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52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079056"/>
              </p:ext>
            </p:extLst>
          </p:nvPr>
        </p:nvGraphicFramePr>
        <p:xfrm>
          <a:off x="755576" y="1052736"/>
          <a:ext cx="77768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ЗКГУ им. М.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Утемисова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227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366371"/>
              </p:ext>
            </p:extLst>
          </p:nvPr>
        </p:nvGraphicFramePr>
        <p:xfrm>
          <a:off x="323528" y="1268760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16824" cy="648072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Атырауский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институт нефти и газа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75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2888" cy="10485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Глобальные рейтинги мировых университетов</a:t>
            </a:r>
            <a:b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Параметры рейтинга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ARWU </a:t>
            </a:r>
            <a:b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(Academic Ranking of World Universities)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53202"/>
              </p:ext>
            </p:extLst>
          </p:nvPr>
        </p:nvGraphicFramePr>
        <p:xfrm>
          <a:off x="251520" y="1196752"/>
          <a:ext cx="8712967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592855"/>
                <a:gridCol w="3511600"/>
                <a:gridCol w="3888432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Направления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Качество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число выпускников вуза, получивших Нобелевскую премию или медаль </a:t>
                      </a:r>
                      <a:r>
                        <a:rPr lang="ru-RU" sz="16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Филдса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Качество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ППС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число работников вуза, получивших Нобелевскую премию или медаль </a:t>
                      </a:r>
                      <a:r>
                        <a:rPr lang="ru-RU" sz="16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Филдса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лучших) часто цитируемых исследователи, работающих 21 предметной области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исследовательских работ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статей, опубликованных в журналах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Nature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Число статей, вошедших в индексы научной цитируемости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Science Citation Index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expanded 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SCIE)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Social Science Citation Index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SSCI)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Результативность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университета из расчета на одного студента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Результат деления суммы баллов по предыдущим пяти показателям на число эквивалентов полной ставки (FTE) академического персонала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Size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0637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953302"/>
              </p:ext>
            </p:extLst>
          </p:nvPr>
        </p:nvGraphicFramePr>
        <p:xfrm>
          <a:off x="179512" y="980728"/>
          <a:ext cx="864096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АГУ им. Х.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Досмухамедова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159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07177"/>
              </p:ext>
            </p:extLst>
          </p:nvPr>
        </p:nvGraphicFramePr>
        <p:xfrm>
          <a:off x="323528" y="1196752"/>
          <a:ext cx="820891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Каспийский обществ. университет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550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316755"/>
              </p:ext>
            </p:extLst>
          </p:nvPr>
        </p:nvGraphicFramePr>
        <p:xfrm>
          <a:off x="179512" y="836712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АУ им. С.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Байшева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99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21885" b="6466"/>
          <a:stretch/>
        </p:blipFill>
        <p:spPr bwMode="auto">
          <a:xfrm>
            <a:off x="1522310" y="1828732"/>
            <a:ext cx="7226154" cy="43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1512168" cy="43204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Аккредитация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940152" y="3212976"/>
            <a:ext cx="15121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Студенты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14939" y="5661248"/>
            <a:ext cx="15121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Выпускники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428208" y="5805264"/>
            <a:ext cx="16561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Академическая мобильность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3284984"/>
            <a:ext cx="15121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Научные публикации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1500" y="332656"/>
            <a:ext cx="8892988" cy="7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Казахская национальная академия искусств им. Т </a:t>
            </a:r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Жургенова</a:t>
            </a:r>
            <a:endParaRPr lang="ru-RU" sz="24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Казахская национальная консерватория им. </a:t>
            </a:r>
            <a:r>
              <a:rPr lang="ru-RU" sz="2400" b="1" dirty="0" err="1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Курмангазы</a:t>
            </a:r>
            <a:endParaRPr lang="ru-RU" sz="24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847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4608512" cy="6096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Творческие вузы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90600"/>
            <a:ext cx="8591872" cy="5462736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Показатели и критерии по творческим вузам за последние 3 года:</a:t>
            </a:r>
          </a:p>
          <a:p>
            <a:pPr marL="0" indent="0">
              <a:buSzPct val="100000"/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Работа над фильмом  на уровне Республики Казахстан (режиссер-постановщик, исполнитель ролей, оператор, дубляж) (представить подтверждающие документы);</a:t>
            </a:r>
          </a:p>
          <a:p>
            <a:pPr marL="0" indent="0">
              <a:buSzPct val="100000"/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Выполнение Государственных заказов  Республики Казахстан по изобразительному искусству, скульптуре и дизайну (представить подтверждающие документы);</a:t>
            </a:r>
          </a:p>
          <a:p>
            <a:pPr marL="0" indent="0">
              <a:buSzPct val="100000"/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Участие на международных творческих фестивалях,  пленэрах  и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биенале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(представить подтверждающие документы);</a:t>
            </a:r>
          </a:p>
          <a:p>
            <a:pPr marL="0" indent="0">
              <a:buSzPct val="100000"/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Постановка и участие в спектаклях  на уровне Республики Казахстан (представить подтверждающие документы);</a:t>
            </a:r>
          </a:p>
          <a:p>
            <a:pPr>
              <a:buSzPct val="100000"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1697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6190" y="1340767"/>
            <a:ext cx="873636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позволяет осуществить ранжирования по уровням подготовки специалистов:</a:t>
            </a:r>
          </a:p>
          <a:p>
            <a:pPr marL="342900" indent="2809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(образовательных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направлению подготовки 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(образование, естественно-научные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магистратуре.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PhD)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вузов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преподавателей вузов Республики Казахстан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преподавателей отдельных вузов Республики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бъективность данных  производится компьютерной программой из база данных республиканских  и международных  информационных ресурсов, и поэтому не требуется их бумажное сопровождение. 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446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016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200"/>
            <a:ext cx="7128792" cy="609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Алгоритм регистрации вуза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96" y="692696"/>
            <a:ext cx="8915400" cy="6165304"/>
          </a:xfrm>
          <a:solidFill>
            <a:srgbClr val="FF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538" indent="-363538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Для участия в ранжирования 2015 года вуз официально обращается в НААР по электронному адресу: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rating.naar@mail.ru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63538" indent="-363538">
              <a:buSzPct val="100000"/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ВУЗ в ответ получит:</a:t>
            </a:r>
          </a:p>
          <a:p>
            <a:pPr marL="536575" indent="276225"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Регистрационный ключ (напр. 12345678)</a:t>
            </a:r>
          </a:p>
          <a:p>
            <a:pPr marL="536575" indent="276225"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Адрес сайта: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www.rating.iaar.kz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36575" indent="276225"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Краткая инструкция по регистрации</a:t>
            </a:r>
          </a:p>
          <a:p>
            <a:pPr marL="457200" indent="-457200">
              <a:buSzPct val="100000"/>
              <a:buAutoNum type="arabicPeriod" startAt="3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Регистрация вуза</a:t>
            </a: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1.  Зайти в сайт:  </a:t>
            </a:r>
            <a:r>
              <a:rPr lang="en-US" sz="2000" dirty="0">
                <a:latin typeface="Calibri" pitchFamily="34" charset="0"/>
                <a:cs typeface="Calibri" pitchFamily="34" charset="0"/>
                <a:hlinkClick r:id="rId3"/>
              </a:rPr>
              <a:t>www.rating.iaar.kz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2.  Регистрация (клик)</a:t>
            </a: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3.  Ввести регистрационный ключ: (напр. 12345678),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(клик)</a:t>
            </a: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 4. Отрывается регистрационный лист: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Название вуза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Ответственный за заполнения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Ректор вуза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Логин вуза: 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Пароль вуза</a:t>
            </a:r>
          </a:p>
          <a:p>
            <a:pPr marL="900113" indent="0">
              <a:spcBef>
                <a:spcPts val="600"/>
              </a:spcBef>
              <a:spcAft>
                <a:spcPts val="600"/>
              </a:spcAft>
              <a:buSzPct val="100000"/>
              <a:buNone/>
              <a:tabLst>
                <a:tab pos="363538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ВУЗ зарегистрирован для ранжирования</a:t>
            </a:r>
          </a:p>
          <a:p>
            <a:pPr marL="1243013"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733256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 (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BEK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021288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(BEK)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4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55104"/>
            <a:ext cx="6840760" cy="609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Заполнение ранжирования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35888" cy="5688632"/>
          </a:xfrm>
        </p:spPr>
        <p:txBody>
          <a:bodyPr/>
          <a:lstStyle/>
          <a:p>
            <a:pPr marL="174625" indent="-174625">
              <a:spcBef>
                <a:spcPts val="0"/>
              </a:spcBef>
              <a:buSzPct val="100000"/>
              <a:buNone/>
              <a:tabLst>
                <a:tab pos="363538" algn="l"/>
              </a:tabLst>
            </a:pP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Заполнени</a:t>
            </a:r>
            <a:r>
              <a:rPr lang="kk-KZ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данных вуза:</a:t>
            </a:r>
          </a:p>
          <a:p>
            <a:pPr marL="457200" indent="3556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Зайти в сайт: 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www.rating.iaar.kz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3556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Ввести Логин вуза: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3556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Ввести Пароль вуза</a:t>
            </a:r>
          </a:p>
          <a:p>
            <a:pPr marL="457200" indent="3556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Отрывается  лист для заполнения данных Вашего вуза: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987425" indent="274638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812800" algn="l"/>
              </a:tabLst>
            </a:pP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(направление подготовки и ОП)</a:t>
            </a:r>
          </a:p>
          <a:p>
            <a:pPr marL="987425" indent="274638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Магистратура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(направление подготовки и ОП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987425" indent="274638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Докторантура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(направление подготовки и ОП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987425" indent="0" algn="ctr">
              <a:spcBef>
                <a:spcPts val="1200"/>
              </a:spcBef>
              <a:spcAft>
                <a:spcPts val="1200"/>
              </a:spcAft>
              <a:buSzPct val="100000"/>
              <a:buNone/>
              <a:tabLst>
                <a:tab pos="8128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ВНИМАНИЕ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Можно параллельно  заполнять по всем  ОП (Бак., Маг., Док.)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Можно прерывать и продолжать заполнение на следующий день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Срок заполнения активен в соответствии с периодом ранжирования вузов. Например: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1 марта по 31 марта 2015 года.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623888" algn="l"/>
              </a:tabLst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3681" y="2348880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 (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BEK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3681" y="2924944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(BEK)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04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1188" y="1484313"/>
            <a:ext cx="3024187" cy="609600"/>
          </a:xfrm>
        </p:spPr>
        <p:txBody>
          <a:bodyPr/>
          <a:lstStyle/>
          <a:p>
            <a:r>
              <a:rPr lang="kk-KZ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Рахмет !</a:t>
            </a:r>
            <a:endParaRPr lang="ru-RU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5" descr="MPj0444203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190750"/>
            <a:ext cx="6119813" cy="3759200"/>
          </a:xfrm>
          <a:noFill/>
        </p:spPr>
      </p:pic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5508625" y="1916113"/>
            <a:ext cx="3384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!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539750" y="5356225"/>
            <a:ext cx="3024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</a:t>
            </a:r>
            <a:r>
              <a:rPr lang="kk-KZ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409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2888" cy="10485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Глобальные рейтинги мировых университетов</a:t>
            </a:r>
            <a:b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Параметры рейтинга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THE-QS </a:t>
            </a:r>
            <a:b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(Times Higher Education – </a:t>
            </a:r>
            <a:r>
              <a:rPr lang="en-US" sz="1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Quacguarelli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Symons)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44556"/>
              </p:ext>
            </p:extLst>
          </p:nvPr>
        </p:nvGraphicFramePr>
        <p:xfrm>
          <a:off x="251521" y="1472168"/>
          <a:ext cx="8712967" cy="4831040"/>
        </p:xfrm>
        <a:graphic>
          <a:graphicData uri="http://schemas.openxmlformats.org/drawingml/2006/table">
            <a:tbl>
              <a:tblPr firstRow="1" firstCol="1" bandRow="1"/>
              <a:tblGrid>
                <a:gridCol w="592855"/>
                <a:gridCol w="3511600"/>
                <a:gridCol w="3888432"/>
                <a:gridCol w="72008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400" dirty="0" smtClean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Объяснение</a:t>
                      </a:r>
                      <a:endParaRPr lang="ru-RU" sz="2400" b="1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Академическая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экспертная оценка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составлен на основания опроса специалистов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Отзывы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работодателей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основан на ответах опроса работодателей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Соотношение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числа ППС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к числу студентов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основан  на соотношении числа студентов  к числу ППС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Цитируемость ППС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основан  научной деятельности из расчета на размер научно-исследовательского аппарата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ППС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 основан на пропорции иностранных ППС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студенты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 основан на пропорции иностранных студентов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294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200"/>
            <a:ext cx="8640960" cy="227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Национальные рейтинги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университетов</a:t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err="1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Perspektywy</a:t>
            </a:r>
            <a:r>
              <a:rPr lang="en-US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32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Польша</a:t>
            </a:r>
            <a:r>
              <a:rPr lang="en-US" sz="32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3200" b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260217"/>
              </p:ext>
            </p:extLst>
          </p:nvPr>
        </p:nvGraphicFramePr>
        <p:xfrm>
          <a:off x="251520" y="2204864"/>
          <a:ext cx="8496945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689278"/>
                <a:gridCol w="5059939"/>
                <a:gridCol w="2747728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 (в %)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Престиж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Интенсивность научной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Инновации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Образовательная среда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Интернационализация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771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758443"/>
              </p:ext>
            </p:extLst>
          </p:nvPr>
        </p:nvGraphicFramePr>
        <p:xfrm>
          <a:off x="107505" y="1902738"/>
          <a:ext cx="8928993" cy="3902526"/>
        </p:xfrm>
        <a:graphic>
          <a:graphicData uri="http://schemas.openxmlformats.org/drawingml/2006/table">
            <a:tbl>
              <a:tblPr firstRow="1" firstCol="1" bandRow="1"/>
              <a:tblGrid>
                <a:gridCol w="648071"/>
                <a:gridCol w="3186050"/>
                <a:gridCol w="4208807"/>
                <a:gridCol w="886065"/>
              </a:tblGrid>
              <a:tr h="967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Престиж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Репутация среди работодателей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Сколько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раз вуз был выдвинут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работодателями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(центр 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PENTOR Research International SA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Экспертная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оценка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Сколько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раз вуз был  выбран членом академических сообществ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Победители и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финалисты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Олимпиад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Доля победителей и финалистов по отношению к общему количеству обучающихся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288032"/>
            <a:ext cx="439248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Польша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152400"/>
            <a:ext cx="144016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№1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05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614327"/>
              </p:ext>
            </p:extLst>
          </p:nvPr>
        </p:nvGraphicFramePr>
        <p:xfrm>
          <a:off x="107503" y="764704"/>
          <a:ext cx="8928993" cy="5968672"/>
        </p:xfrm>
        <a:graphic>
          <a:graphicData uri="http://schemas.openxmlformats.org/drawingml/2006/table">
            <a:tbl>
              <a:tblPr firstRow="1" firstCol="1" bandRow="1"/>
              <a:tblGrid>
                <a:gridCol w="540569"/>
                <a:gridCol w="3168352"/>
                <a:gridCol w="4463479"/>
                <a:gridCol w="756593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Интенсивность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научной деятельности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числа ППС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Доля </a:t>
                      </a:r>
                      <a:r>
                        <a:rPr lang="ru-RU" sz="1400" b="1" dirty="0" err="1" smtClean="0">
                          <a:latin typeface="Calibri" pitchFamily="34" charset="0"/>
                          <a:cs typeface="Calibri" pitchFamily="34" charset="0"/>
                        </a:rPr>
                        <a:t>остепенных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 ППС вуза в предыдущем году от общего числа ППС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Научный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потенциал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суммы параметрических значений, присвоенных Министерством науки и Высшего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образования конкретной образов. программы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Насыщенность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остепененных ППС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Доля </a:t>
                      </a:r>
                      <a:r>
                        <a:rPr lang="ru-RU" sz="1400" b="1" dirty="0" err="1" smtClean="0">
                          <a:latin typeface="Calibri" pitchFamily="34" charset="0"/>
                          <a:cs typeface="Calibri" pitchFamily="34" charset="0"/>
                        </a:rPr>
                        <a:t>остепенных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 ППС вуза от общего числа ППС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Право присуждения научных степеней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лицензий,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дающих право на присвоение академической степеней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Публикации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публикаций,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взятых из базы данных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Scopus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последнее 5 лет,  к числу остепененных ППС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Цитирования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цитирований,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взятых из базы данных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Scopus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последнее 5 лет,  к числу публикаций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Н-индекс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Цитирования публикации ППС,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измерямые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с помощью индекса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Хирша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Докторские программы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Доля докторантов от общего числа обучающихся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Аккредитация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аккредитованных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удостоверений со знаком отличия и  аккредитованных ОП международными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агентствовами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0"/>
            <a:ext cx="439248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152400"/>
            <a:ext cx="144016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№2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271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009441"/>
              </p:ext>
            </p:extLst>
          </p:nvPr>
        </p:nvGraphicFramePr>
        <p:xfrm>
          <a:off x="107505" y="1902738"/>
          <a:ext cx="8928993" cy="3473724"/>
        </p:xfrm>
        <a:graphic>
          <a:graphicData uri="http://schemas.openxmlformats.org/drawingml/2006/table">
            <a:tbl>
              <a:tblPr firstRow="1" firstCol="1" bandRow="1"/>
              <a:tblGrid>
                <a:gridCol w="648071"/>
                <a:gridCol w="3186050"/>
                <a:gridCol w="4208807"/>
                <a:gridCol w="886065"/>
              </a:tblGrid>
              <a:tr h="662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Инновации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Внешнее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финансирование научно-исследовательской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 внебюджетных </a:t>
                      </a:r>
                      <a:r>
                        <a:rPr lang="ru-RU" b="1" dirty="0" err="1" smtClean="0">
                          <a:latin typeface="Calibri" pitchFamily="34" charset="0"/>
                          <a:cs typeface="Calibri" pitchFamily="34" charset="0"/>
                        </a:rPr>
                        <a:t>финансировании</a:t>
                      </a:r>
                      <a:r>
                        <a:rPr lang="ru-RU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й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к числу остепененных ППС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Патенты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полезные модели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Число заявок,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зарегистрированных польским патентным бюро за 5 лет 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Участие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 проектах, финансируемых ЕК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Число проектов в рамках 7-ой Рамочной Программы Европейской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Комиссии, реализуемые вузом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216024"/>
            <a:ext cx="439248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152400"/>
            <a:ext cx="144016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№3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10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essence_of_time">
  <a:themeElements>
    <a:clrScheme name="essence_of_t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ce_of_t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sence_of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essence_of_time">
  <a:themeElements>
    <a:clrScheme name="essence_of_t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ce_of_t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sence_of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essence_of_time</Template>
  <TotalTime>8014</TotalTime>
  <Words>3358</Words>
  <Application>Microsoft Office PowerPoint</Application>
  <PresentationFormat>Экран (4:3)</PresentationFormat>
  <Paragraphs>743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9_essence_of_time</vt:lpstr>
      <vt:lpstr>14_essence_of_time</vt:lpstr>
      <vt:lpstr>Презентация PowerPoint</vt:lpstr>
      <vt:lpstr>Глобальный рейтинг университетов мира</vt:lpstr>
      <vt:lpstr>Национальный рейтинг университетов</vt:lpstr>
      <vt:lpstr>Глобальные рейтинги мировых университетов Параметры рейтинга ARWU  (Academic Ranking of World Universities) </vt:lpstr>
      <vt:lpstr>Глобальные рейтинги мировых университетов Параметры рейтинга THE-QS  (Times Higher Education – Quacguarelli  Symons) </vt:lpstr>
      <vt:lpstr>Национальные рейтинги университетов Perspektywy (Польша)</vt:lpstr>
      <vt:lpstr>Perspektywy       (Польша)</vt:lpstr>
      <vt:lpstr>Perspektywy</vt:lpstr>
      <vt:lpstr>Perspektywy</vt:lpstr>
      <vt:lpstr>Perspektywy</vt:lpstr>
      <vt:lpstr>Perspektywy</vt:lpstr>
      <vt:lpstr>НААР-2014 (Казахстан)</vt:lpstr>
      <vt:lpstr>Методология</vt:lpstr>
      <vt:lpstr>Сумма баллов</vt:lpstr>
      <vt:lpstr>Выводы</vt:lpstr>
      <vt:lpstr>I0 (входные данные) (Бакалавриат) </vt:lpstr>
      <vt:lpstr>I1   (Высокая концентрация талантливых студентов,  преподавателей и исследователей):</vt:lpstr>
      <vt:lpstr>I1   (Высокая концентрация талантливых студентов,  преподавателей и исследователей):</vt:lpstr>
      <vt:lpstr>I2   (Академическая мобильность):</vt:lpstr>
      <vt:lpstr> I3 (Конкурентноспособность выпускников):</vt:lpstr>
      <vt:lpstr> I4 (Конкурентноспособность научных  публикаций преподавателей специальности:</vt:lpstr>
      <vt:lpstr>I0 (входные данные):  (Магистратура) </vt:lpstr>
      <vt:lpstr>I1   (Высокая концентрация талантливых  магистрантов-исследователей):</vt:lpstr>
      <vt:lpstr>I2   (Академическая мобильность ):</vt:lpstr>
      <vt:lpstr>I3   (Конкурентоспособность магистрантов - выпускников специальности ):</vt:lpstr>
      <vt:lpstr>I4   (Конкурентоспособность научных публикаций магистрантов специальности):</vt:lpstr>
      <vt:lpstr>I0 (входные данные) (PhD)  </vt:lpstr>
      <vt:lpstr>I1   (Высокая концентрация талантливых докторантов):</vt:lpstr>
      <vt:lpstr>  I2   (Академическая мобильность)</vt:lpstr>
      <vt:lpstr>I3   (Конкурентоспособность выпускников-докторантов ):</vt:lpstr>
      <vt:lpstr>I4   (Конкурентоспособность научных публикаций докторантов  специальности в соответствии с индексом Хирша:</vt:lpstr>
      <vt:lpstr>Выводы</vt:lpstr>
      <vt:lpstr>Презентация PowerPoint</vt:lpstr>
      <vt:lpstr>Презентация PowerPoint</vt:lpstr>
      <vt:lpstr>ЕНУ им. Л. Гумилева</vt:lpstr>
      <vt:lpstr>АРГУ им. К. Жубанова</vt:lpstr>
      <vt:lpstr>ЗКАТУ им. Жангирхана</vt:lpstr>
      <vt:lpstr>ЗКГУ им. М. Утемисова</vt:lpstr>
      <vt:lpstr>Атырауский институт нефти и газа</vt:lpstr>
      <vt:lpstr>АГУ им. Х. Досмухамедова</vt:lpstr>
      <vt:lpstr>Каспийский обществ. университет</vt:lpstr>
      <vt:lpstr>АУ им. С. Байшева</vt:lpstr>
      <vt:lpstr>Аккредитация</vt:lpstr>
      <vt:lpstr>Творческие вузы</vt:lpstr>
      <vt:lpstr>Выводы</vt:lpstr>
      <vt:lpstr>Алгоритм регистрации вуза</vt:lpstr>
      <vt:lpstr>Заполнение ранжирования</vt:lpstr>
      <vt:lpstr>Рахмет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Актюбинский государственный педагогический институт</dc:title>
  <dc:creator>comp</dc:creator>
  <cp:lastModifiedBy>Куанышбек</cp:lastModifiedBy>
  <cp:revision>525</cp:revision>
  <cp:lastPrinted>2013-09-13T12:46:03Z</cp:lastPrinted>
  <dcterms:created xsi:type="dcterms:W3CDTF">2009-10-30T14:11:44Z</dcterms:created>
  <dcterms:modified xsi:type="dcterms:W3CDTF">2015-02-26T15:04:58Z</dcterms:modified>
</cp:coreProperties>
</file>